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71" r:id="rId4"/>
    <p:sldId id="275" r:id="rId5"/>
    <p:sldId id="277" r:id="rId6"/>
    <p:sldId id="281" r:id="rId7"/>
    <p:sldId id="276" r:id="rId8"/>
    <p:sldId id="280" r:id="rId9"/>
    <p:sldId id="285" r:id="rId10"/>
    <p:sldId id="278" r:id="rId11"/>
    <p:sldId id="274" r:id="rId12"/>
    <p:sldId id="282" r:id="rId13"/>
    <p:sldId id="279" r:id="rId14"/>
    <p:sldId id="283" r:id="rId15"/>
    <p:sldId id="284" r:id="rId16"/>
    <p:sldId id="286" r:id="rId17"/>
    <p:sldId id="287"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1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224982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197481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105708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219240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373126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73166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87228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222592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32937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366531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CA801-D66F-4C78-84A7-6B60C2A7828F}" type="datetimeFigureOut">
              <a:rPr lang="en-US" smtClean="0"/>
              <a:t>11/12/2013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C979A-7184-4120-B00D-94218B94F459}" type="slidenum">
              <a:rPr lang="en-US" smtClean="0"/>
              <a:t>‹#›</a:t>
            </a:fld>
            <a:endParaRPr lang="en-US" dirty="0"/>
          </a:p>
        </p:txBody>
      </p:sp>
    </p:spTree>
    <p:extLst>
      <p:ext uri="{BB962C8B-B14F-4D97-AF65-F5344CB8AC3E}">
        <p14:creationId xmlns:p14="http://schemas.microsoft.com/office/powerpoint/2010/main" val="114640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CA801-D66F-4C78-84A7-6B60C2A7828F}" type="datetimeFigureOut">
              <a:rPr lang="en-US" smtClean="0"/>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C979A-7184-4120-B00D-94218B94F459}" type="slidenum">
              <a:rPr lang="en-US" smtClean="0"/>
              <a:t>‹#›</a:t>
            </a:fld>
            <a:endParaRPr lang="en-US" dirty="0"/>
          </a:p>
        </p:txBody>
      </p:sp>
    </p:spTree>
    <p:extLst>
      <p:ext uri="{BB962C8B-B14F-4D97-AF65-F5344CB8AC3E}">
        <p14:creationId xmlns:p14="http://schemas.microsoft.com/office/powerpoint/2010/main" val="224973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XxSfMqzWu4TWdM&amp;tbnid=6Eki_-Eja5xBCM:&amp;ved=0CAUQjRw&amp;url=http://www.adweek.com/news/advertising-branding/super-bowl-buys-it-all-ads-146524&amp;ei=s_9mUuzFHJHO9gTVwYCgBQ&amp;bvm=bv.55123115,d.eWU&amp;psig=AFQjCNHHCOAJADZYOb7Q209y_s5zgSIDVw&amp;ust=1382568036531499"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9" r="28729" b="31894"/>
          <a:stretch/>
        </p:blipFill>
        <p:spPr bwMode="auto">
          <a:xfrm>
            <a:off x="0" y="-33868"/>
            <a:ext cx="9144000" cy="689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28600" y="381000"/>
            <a:ext cx="8229600" cy="3611562"/>
          </a:xfrm>
        </p:spPr>
        <p:txBody>
          <a:bodyPr>
            <a:normAutofit/>
          </a:bodyPr>
          <a:lstStyle/>
          <a:p>
            <a:pPr algn="l"/>
            <a:r>
              <a:rPr lang="en-US" sz="3600" b="1" dirty="0" smtClean="0">
                <a:solidFill>
                  <a:srgbClr val="E21B19"/>
                </a:solidFill>
                <a:effectLst>
                  <a:outerShdw blurRad="38100" dist="38100" dir="2700000" algn="tl">
                    <a:srgbClr val="000000">
                      <a:alpha val="43137"/>
                    </a:srgbClr>
                  </a:outerShdw>
                </a:effectLst>
              </a:rPr>
              <a:t>Bel Brands</a:t>
            </a:r>
            <a:r>
              <a:rPr lang="en-US" sz="3600" b="1" dirty="0">
                <a:solidFill>
                  <a:srgbClr val="E21B19"/>
                </a:solidFill>
                <a:effectLst>
                  <a:outerShdw blurRad="38100" dist="38100" dir="2700000" algn="tl">
                    <a:srgbClr val="000000">
                      <a:alpha val="43137"/>
                    </a:srgbClr>
                  </a:outerShdw>
                </a:effectLst>
              </a:rPr>
              <a:t> </a:t>
            </a:r>
            <a:r>
              <a:rPr lang="en-US" sz="3600" b="1" dirty="0" smtClean="0">
                <a:solidFill>
                  <a:srgbClr val="E21B19"/>
                </a:solidFill>
                <a:effectLst>
                  <a:outerShdw blurRad="38100" dist="38100" dir="2700000" algn="tl">
                    <a:srgbClr val="000000">
                      <a:alpha val="43137"/>
                    </a:srgbClr>
                  </a:outerShdw>
                </a:effectLst>
              </a:rPr>
              <a:t>USA </a:t>
            </a:r>
            <a:r>
              <a:rPr lang="en-US" sz="3600" dirty="0" smtClean="0">
                <a:solidFill>
                  <a:srgbClr val="E21B19"/>
                </a:solidFill>
                <a:effectLst>
                  <a:outerShdw blurRad="38100" dist="38100" dir="2700000" algn="tl">
                    <a:srgbClr val="000000">
                      <a:alpha val="43137"/>
                    </a:srgbClr>
                  </a:outerShdw>
                </a:effectLst>
              </a:rPr>
              <a:t/>
            </a:r>
            <a:br>
              <a:rPr lang="en-US" sz="3600" dirty="0" smtClean="0">
                <a:solidFill>
                  <a:srgbClr val="E21B19"/>
                </a:solidFill>
                <a:effectLst>
                  <a:outerShdw blurRad="38100" dist="38100" dir="2700000" algn="tl">
                    <a:srgbClr val="000000">
                      <a:alpha val="43137"/>
                    </a:srgbClr>
                  </a:outerShdw>
                </a:effectLst>
              </a:rPr>
            </a:br>
            <a:r>
              <a:rPr lang="en-US" sz="2800" dirty="0" smtClean="0">
                <a:solidFill>
                  <a:srgbClr val="E21B19"/>
                </a:solidFill>
                <a:effectLst>
                  <a:outerShdw blurRad="38100" dist="38100" dir="2700000" algn="tl">
                    <a:srgbClr val="000000">
                      <a:alpha val="43137"/>
                    </a:srgbClr>
                  </a:outerShdw>
                </a:effectLst>
              </a:rPr>
              <a:t>Little Chute, Wisconsin</a:t>
            </a:r>
            <a:br>
              <a:rPr lang="en-US" sz="2800" dirty="0" smtClean="0">
                <a:solidFill>
                  <a:srgbClr val="E21B19"/>
                </a:solidFill>
                <a:effectLst>
                  <a:outerShdw blurRad="38100" dist="38100" dir="2700000" algn="tl">
                    <a:srgbClr val="000000">
                      <a:alpha val="43137"/>
                    </a:srgbClr>
                  </a:outerShdw>
                </a:effectLst>
              </a:rPr>
            </a:br>
            <a:r>
              <a:rPr lang="en-US" sz="3600" dirty="0" smtClean="0">
                <a:solidFill>
                  <a:srgbClr val="E21B19"/>
                </a:solidFill>
                <a:effectLst>
                  <a:outerShdw blurRad="38100" dist="38100" dir="2700000" algn="tl">
                    <a:srgbClr val="000000">
                      <a:alpha val="43137"/>
                    </a:srgbClr>
                  </a:outerShdw>
                </a:effectLst>
              </a:rPr>
              <a:t/>
            </a:r>
            <a:br>
              <a:rPr lang="en-US" sz="3600" dirty="0" smtClean="0">
                <a:solidFill>
                  <a:srgbClr val="E21B19"/>
                </a:solidFill>
                <a:effectLst>
                  <a:outerShdw blurRad="38100" dist="38100" dir="2700000" algn="tl">
                    <a:srgbClr val="000000">
                      <a:alpha val="43137"/>
                    </a:srgbClr>
                  </a:outerShdw>
                </a:effectLst>
              </a:rPr>
            </a:br>
            <a:r>
              <a:rPr lang="en-US" sz="3600" dirty="0" smtClean="0">
                <a:solidFill>
                  <a:srgbClr val="E21B19"/>
                </a:solidFill>
                <a:effectLst>
                  <a:outerShdw blurRad="38100" dist="38100" dir="2700000" algn="tl">
                    <a:srgbClr val="000000">
                      <a:alpha val="43137"/>
                    </a:srgbClr>
                  </a:outerShdw>
                </a:effectLst>
              </a:rPr>
              <a:t>Pursuing the highest </a:t>
            </a:r>
            <a:br>
              <a:rPr lang="en-US" sz="3600" dirty="0" smtClean="0">
                <a:solidFill>
                  <a:srgbClr val="E21B19"/>
                </a:solidFill>
                <a:effectLst>
                  <a:outerShdw blurRad="38100" dist="38100" dir="2700000" algn="tl">
                    <a:srgbClr val="000000">
                      <a:alpha val="43137"/>
                    </a:srgbClr>
                  </a:outerShdw>
                </a:effectLst>
              </a:rPr>
            </a:br>
            <a:r>
              <a:rPr lang="en-US" sz="3600" dirty="0" smtClean="0">
                <a:solidFill>
                  <a:srgbClr val="E21B19"/>
                </a:solidFill>
                <a:effectLst>
                  <a:outerShdw blurRad="38100" dist="38100" dir="2700000" algn="tl">
                    <a:srgbClr val="000000">
                      <a:alpha val="43137"/>
                    </a:srgbClr>
                  </a:outerShdw>
                </a:effectLst>
              </a:rPr>
              <a:t>standards of food safety</a:t>
            </a:r>
            <a:br>
              <a:rPr lang="en-US" sz="3600" dirty="0" smtClean="0">
                <a:solidFill>
                  <a:srgbClr val="E21B19"/>
                </a:solidFill>
                <a:effectLst>
                  <a:outerShdw blurRad="38100" dist="38100" dir="2700000" algn="tl">
                    <a:srgbClr val="000000">
                      <a:alpha val="43137"/>
                    </a:srgbClr>
                  </a:outerShdw>
                </a:effectLst>
              </a:rPr>
            </a:br>
            <a:r>
              <a:rPr lang="en-US" sz="3600" dirty="0" smtClean="0">
                <a:solidFill>
                  <a:srgbClr val="E21B19"/>
                </a:solidFill>
                <a:effectLst>
                  <a:outerShdw blurRad="38100" dist="38100" dir="2700000" algn="tl">
                    <a:srgbClr val="000000">
                      <a:alpha val="43137"/>
                    </a:srgbClr>
                  </a:outerShdw>
                </a:effectLst>
              </a:rPr>
              <a:t>and quality </a:t>
            </a:r>
            <a:endParaRPr lang="en-US" sz="3600" dirty="0">
              <a:solidFill>
                <a:srgbClr val="E21B1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999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1249362"/>
          </a:xfrm>
        </p:spPr>
        <p:txBody>
          <a:bodyPr>
            <a:normAutofit/>
          </a:bodyPr>
          <a:lstStyle/>
          <a:p>
            <a:pPr algn="l">
              <a:lnSpc>
                <a:spcPts val="4100"/>
              </a:lnSpc>
            </a:pPr>
            <a:r>
              <a:rPr lang="en-US" dirty="0" smtClean="0">
                <a:solidFill>
                  <a:srgbClr val="FF0000"/>
                </a:solidFill>
              </a:rPr>
              <a:t>Training Camp</a:t>
            </a:r>
            <a:r>
              <a:rPr lang="en-US" dirty="0">
                <a:solidFill>
                  <a:srgbClr val="FF0000"/>
                </a:solidFill>
              </a:rPr>
              <a:t/>
            </a:r>
            <a:br>
              <a:rPr lang="en-US" dirty="0">
                <a:solidFill>
                  <a:srgbClr val="FF0000"/>
                </a:solidFill>
              </a:rPr>
            </a:b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6" name="Content Placeholder 2"/>
          <p:cNvSpPr txBox="1">
            <a:spLocks/>
          </p:cNvSpPr>
          <p:nvPr/>
        </p:nvSpPr>
        <p:spPr bwMode="auto">
          <a:xfrm>
            <a:off x="609600" y="1143000"/>
            <a:ext cx="8169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marL="0" lvl="1" defTabSz="914400" eaLnBrk="1" hangingPunct="1">
              <a:buClr>
                <a:srgbClr val="FF3300"/>
              </a:buClr>
              <a:buSzPct val="110000"/>
            </a:pPr>
            <a:r>
              <a:rPr lang="en-US" sz="2800" b="1" dirty="0" smtClean="0">
                <a:solidFill>
                  <a:srgbClr val="000000"/>
                </a:solidFill>
                <a:latin typeface="Calibri" pitchFamily="34" charset="0"/>
              </a:rPr>
              <a:t>Employee Training</a:t>
            </a:r>
          </a:p>
          <a:p>
            <a:pPr marL="0" lvl="1" defTabSz="914400" eaLnBrk="1" hangingPunct="1">
              <a:buClr>
                <a:srgbClr val="FF3300"/>
              </a:buClr>
              <a:buSzPct val="110000"/>
            </a:pPr>
            <a:r>
              <a:rPr lang="en-US" sz="2400" dirty="0" smtClean="0">
                <a:solidFill>
                  <a:srgbClr val="000000"/>
                </a:solidFill>
                <a:latin typeface="Calibri" pitchFamily="34" charset="0"/>
              </a:rPr>
              <a:t>A high-seniority plant - years of experience on the job</a:t>
            </a:r>
          </a:p>
          <a:p>
            <a:pPr marL="636588" lvl="1" indent="49213" defTabSz="914400" eaLnBrk="1" hangingPunct="1">
              <a:buClr>
                <a:srgbClr val="FF3300"/>
              </a:buClr>
              <a:buSzPct val="110000"/>
              <a:buFont typeface="Arial" pitchFamily="34" charset="0"/>
              <a:buChar char="•"/>
            </a:pPr>
            <a:r>
              <a:rPr lang="en-US" sz="2400" dirty="0" smtClean="0">
                <a:solidFill>
                  <a:srgbClr val="000000"/>
                </a:solidFill>
                <a:latin typeface="Calibri" pitchFamily="34" charset="0"/>
              </a:rPr>
              <a:t>	Documented and updated training</a:t>
            </a:r>
          </a:p>
          <a:p>
            <a:pPr marL="636588" lvl="1" indent="49213" defTabSz="914400" eaLnBrk="1" hangingPunct="1">
              <a:buClr>
                <a:srgbClr val="FF3300"/>
              </a:buClr>
              <a:buSzPct val="110000"/>
              <a:buFont typeface="Arial" pitchFamily="34" charset="0"/>
              <a:buChar char="•"/>
            </a:pPr>
            <a:r>
              <a:rPr lang="en-US" sz="2400" dirty="0">
                <a:solidFill>
                  <a:srgbClr val="000000"/>
                </a:solidFill>
                <a:latin typeface="Calibri" pitchFamily="34" charset="0"/>
              </a:rPr>
              <a:t>	</a:t>
            </a:r>
            <a:r>
              <a:rPr lang="en-US" sz="2400" dirty="0" smtClean="0">
                <a:solidFill>
                  <a:srgbClr val="000000"/>
                </a:solidFill>
                <a:latin typeface="Calibri" pitchFamily="34" charset="0"/>
              </a:rPr>
              <a:t>Basics on how to perform job correctly</a:t>
            </a:r>
          </a:p>
          <a:p>
            <a:pPr marL="636588" lvl="1" indent="49213" defTabSz="914400" eaLnBrk="1" hangingPunct="1">
              <a:buClr>
                <a:srgbClr val="FF3300"/>
              </a:buClr>
              <a:buSzPct val="110000"/>
              <a:buFont typeface="Arial" pitchFamily="34" charset="0"/>
              <a:buChar char="•"/>
            </a:pPr>
            <a:r>
              <a:rPr lang="en-US" sz="2400" dirty="0" smtClean="0">
                <a:solidFill>
                  <a:srgbClr val="000000"/>
                </a:solidFill>
                <a:latin typeface="Calibri" pitchFamily="34" charset="0"/>
              </a:rPr>
              <a:t>	</a:t>
            </a:r>
            <a:r>
              <a:rPr lang="en-US" sz="2400" u="sng" dirty="0" smtClean="0">
                <a:solidFill>
                  <a:srgbClr val="000000"/>
                </a:solidFill>
                <a:latin typeface="Calibri" pitchFamily="34" charset="0"/>
              </a:rPr>
              <a:t>Everyone</a:t>
            </a:r>
            <a:r>
              <a:rPr lang="en-US" sz="2400" dirty="0" smtClean="0">
                <a:solidFill>
                  <a:srgbClr val="000000"/>
                </a:solidFill>
                <a:latin typeface="Calibri" pitchFamily="34" charset="0"/>
              </a:rPr>
              <a:t> in the plant had to be retrained</a:t>
            </a:r>
          </a:p>
          <a:p>
            <a:pPr marL="0" lvl="1" defTabSz="914400" eaLnBrk="1" hangingPunct="1">
              <a:buClr>
                <a:srgbClr val="FF3300"/>
              </a:buClr>
              <a:buSzPct val="110000"/>
            </a:pPr>
            <a:endParaRPr lang="en-US" sz="2400" dirty="0" smtClean="0">
              <a:solidFill>
                <a:srgbClr val="000000"/>
              </a:solidFill>
              <a:latin typeface="Calibri" pitchFamily="34" charset="0"/>
            </a:endParaRPr>
          </a:p>
          <a:p>
            <a:pPr marL="0" lvl="1" defTabSz="914400" eaLnBrk="1" hangingPunct="1">
              <a:buClr>
                <a:srgbClr val="FF3300"/>
              </a:buClr>
              <a:buSzPct val="110000"/>
            </a:pPr>
            <a:r>
              <a:rPr lang="en-US" sz="2800" b="1" dirty="0" smtClean="0">
                <a:solidFill>
                  <a:srgbClr val="000000"/>
                </a:solidFill>
                <a:latin typeface="Calibri" pitchFamily="34" charset="0"/>
              </a:rPr>
              <a:t>Drills &amp; Practice</a:t>
            </a:r>
          </a:p>
          <a:p>
            <a:pPr marL="0" lvl="1" defTabSz="914400" eaLnBrk="1" hangingPunct="1">
              <a:buClr>
                <a:srgbClr val="FF3300"/>
              </a:buClr>
              <a:buSzPct val="110000"/>
            </a:pPr>
            <a:r>
              <a:rPr lang="en-US" sz="2400" dirty="0" smtClean="0">
                <a:solidFill>
                  <a:srgbClr val="000000"/>
                </a:solidFill>
                <a:latin typeface="Calibri" pitchFamily="34" charset="0"/>
              </a:rPr>
              <a:t>Muscle memory-Do it the exact, correct way every time</a:t>
            </a:r>
          </a:p>
          <a:p>
            <a:pPr marL="636588" lvl="1" indent="49213" defTabSz="914400" eaLnBrk="1" hangingPunct="1">
              <a:buClr>
                <a:srgbClr val="FF3300"/>
              </a:buClr>
              <a:buSzPct val="110000"/>
              <a:buFont typeface="Arial" pitchFamily="34" charset="0"/>
              <a:buChar char="•"/>
            </a:pPr>
            <a:r>
              <a:rPr lang="en-US" sz="2400" dirty="0" smtClean="0">
                <a:solidFill>
                  <a:srgbClr val="000000"/>
                </a:solidFill>
                <a:latin typeface="Calibri" pitchFamily="34" charset="0"/>
              </a:rPr>
              <a:t>	Plan </a:t>
            </a:r>
            <a:r>
              <a:rPr lang="en-US" sz="2400" dirty="0">
                <a:solidFill>
                  <a:srgbClr val="000000"/>
                </a:solidFill>
                <a:latin typeface="Calibri" pitchFamily="34" charset="0"/>
              </a:rPr>
              <a:t>for the unexpected</a:t>
            </a:r>
          </a:p>
          <a:p>
            <a:pPr marL="0" lvl="1" defTabSz="914400" eaLnBrk="1" hangingPunct="1">
              <a:buClr>
                <a:srgbClr val="FF3300"/>
              </a:buClr>
              <a:buSzPct val="110000"/>
            </a:pPr>
            <a:endParaRPr lang="en-US" sz="2400" dirty="0" smtClean="0">
              <a:solidFill>
                <a:srgbClr val="000000"/>
              </a:solidFill>
              <a:latin typeface="Calibri" pitchFamily="34" charset="0"/>
            </a:endParaRPr>
          </a:p>
          <a:p>
            <a:pPr marL="0" lvl="1" defTabSz="914400" eaLnBrk="1" hangingPunct="1">
              <a:buClr>
                <a:srgbClr val="FF3300"/>
              </a:buClr>
              <a:buSzPct val="110000"/>
            </a:pPr>
            <a:endParaRPr lang="en-US" sz="2400" dirty="0" smtClean="0">
              <a:solidFill>
                <a:srgbClr val="000000"/>
              </a:solidFill>
              <a:latin typeface="Calibri" pitchFamily="34" charset="0"/>
            </a:endParaRPr>
          </a:p>
          <a:p>
            <a:pPr marL="0" lvl="1" defTabSz="914400" eaLnBrk="1" hangingPunct="1">
              <a:buClr>
                <a:srgbClr val="FF3300"/>
              </a:buClr>
              <a:buSzPct val="110000"/>
            </a:pPr>
            <a:endParaRPr lang="en-US" sz="2400" dirty="0" smtClean="0">
              <a:solidFill>
                <a:srgbClr val="000000"/>
              </a:solidFill>
              <a:latin typeface="Calibri" pitchFamily="34" charset="0"/>
            </a:endParaRPr>
          </a:p>
          <a:p>
            <a:pPr marL="0" lvl="1" defTabSz="914400" eaLnBrk="1" hangingPunct="1">
              <a:buClr>
                <a:srgbClr val="FF3300"/>
              </a:buClr>
              <a:buSzPct val="110000"/>
            </a:pPr>
            <a:r>
              <a:rPr lang="en-US" sz="2400" dirty="0">
                <a:solidFill>
                  <a:srgbClr val="000000"/>
                </a:solidFill>
                <a:latin typeface="Calibri" pitchFamily="34" charset="0"/>
              </a:rPr>
              <a:t>	</a:t>
            </a:r>
            <a:endParaRPr lang="en-US" sz="2400" dirty="0" smtClean="0">
              <a:solidFill>
                <a:srgbClr val="000000"/>
              </a:solidFill>
              <a:latin typeface="Calibri" pitchFamily="34" charset="0"/>
            </a:endParaRPr>
          </a:p>
          <a:p>
            <a:pPr marL="0" lvl="1" defTabSz="914400" eaLnBrk="1" hangingPunct="1">
              <a:buClr>
                <a:srgbClr val="FF3300"/>
              </a:buClr>
              <a:buSzPct val="110000"/>
            </a:pPr>
            <a:r>
              <a:rPr lang="en-US" sz="2400" dirty="0">
                <a:solidFill>
                  <a:srgbClr val="000000"/>
                </a:solidFill>
                <a:latin typeface="Calibri" pitchFamily="34" charset="0"/>
              </a:rPr>
              <a:t>	</a:t>
            </a:r>
            <a:endParaRPr lang="en-US" sz="2400" dirty="0" smtClean="0">
              <a:solidFill>
                <a:srgbClr val="000000"/>
              </a:solidFill>
              <a:latin typeface="Calibri" pitchFamily="34" charset="0"/>
            </a:endParaRPr>
          </a:p>
          <a:p>
            <a:pPr marL="0" lvl="1" defTabSz="914400" eaLnBrk="1" hangingPunct="1">
              <a:buClr>
                <a:srgbClr val="FF3300"/>
              </a:buClr>
              <a:buSzPct val="110000"/>
            </a:pPr>
            <a:r>
              <a:rPr lang="en-US" sz="2400" dirty="0">
                <a:solidFill>
                  <a:srgbClr val="000000"/>
                </a:solidFill>
                <a:latin typeface="Calibri" pitchFamily="34" charset="0"/>
              </a:rPr>
              <a:t>		</a:t>
            </a:r>
            <a:endParaRPr lang="en-US" sz="2400" dirty="0" smtClean="0">
              <a:solidFill>
                <a:srgbClr val="000000"/>
              </a:solidFill>
              <a:latin typeface="Calibri" pitchFamily="34" charset="0"/>
            </a:endParaRPr>
          </a:p>
          <a:p>
            <a:pPr marL="0" lvl="1" defTabSz="914400" eaLnBrk="1" hangingPunct="1">
              <a:buClr>
                <a:srgbClr val="FF3300"/>
              </a:buClr>
              <a:buSzPct val="110000"/>
            </a:pPr>
            <a:endParaRPr lang="en-US" sz="2400" dirty="0">
              <a:solidFill>
                <a:srgbClr val="000000"/>
              </a:solidFill>
              <a:latin typeface="Calibri" pitchFamily="34" charset="0"/>
            </a:endParaRPr>
          </a:p>
          <a:p>
            <a:pPr marL="0" lvl="1" defTabSz="914400" eaLnBrk="1" hangingPunct="1">
              <a:buClr>
                <a:srgbClr val="FF3300"/>
              </a:buClr>
              <a:buSzPct val="110000"/>
            </a:pPr>
            <a:endParaRPr lang="en-US" sz="2400" dirty="0" smtClean="0">
              <a:solidFill>
                <a:srgbClr val="000000"/>
              </a:solidFill>
              <a:latin typeface="Calibri" pitchFamily="34" charset="0"/>
            </a:endParaRPr>
          </a:p>
          <a:p>
            <a:pPr lvl="1" indent="-457200" defTabSz="914400" eaLnBrk="1" hangingPunct="1">
              <a:buClr>
                <a:srgbClr val="FF3300"/>
              </a:buClr>
              <a:buSzPct val="110000"/>
              <a:buFont typeface="+mj-lt"/>
              <a:buAutoNum type="arabicPeriod"/>
            </a:pPr>
            <a:endParaRPr lang="en-US" sz="2400" dirty="0">
              <a:solidFill>
                <a:srgbClr val="000000"/>
              </a:solidFill>
              <a:latin typeface="Calibri" pitchFamily="34" charset="0"/>
            </a:endParaRPr>
          </a:p>
        </p:txBody>
      </p:sp>
      <p:sp>
        <p:nvSpPr>
          <p:cNvPr id="5" name="TextBox 4"/>
          <p:cNvSpPr txBox="1"/>
          <p:nvPr/>
        </p:nvSpPr>
        <p:spPr>
          <a:xfrm>
            <a:off x="914399" y="5029200"/>
            <a:ext cx="7864475" cy="1477328"/>
          </a:xfrm>
          <a:prstGeom prst="rect">
            <a:avLst/>
          </a:prstGeom>
          <a:noFill/>
        </p:spPr>
        <p:txBody>
          <a:bodyPr wrap="square" rtlCol="0">
            <a:spAutoFit/>
          </a:bodyPr>
          <a:lstStyle/>
          <a:p>
            <a:pPr marL="0" lvl="1"/>
            <a:r>
              <a:rPr lang="en-US" sz="2400" i="1" dirty="0">
                <a:solidFill>
                  <a:srgbClr val="E21B19"/>
                </a:solidFill>
              </a:rPr>
              <a:t>“Winning is not a sometime thing, it is an all the time thing. You don’t do things right once in a while…you do them right all the </a:t>
            </a:r>
            <a:r>
              <a:rPr lang="en-US" sz="2400" i="1" dirty="0" smtClean="0">
                <a:solidFill>
                  <a:srgbClr val="E21B19"/>
                </a:solidFill>
              </a:rPr>
              <a:t>time.”</a:t>
            </a:r>
            <a:r>
              <a:rPr lang="en-US" sz="2400" dirty="0" smtClean="0">
                <a:solidFill>
                  <a:srgbClr val="FF0000"/>
                </a:solidFill>
              </a:rPr>
              <a:t> </a:t>
            </a:r>
            <a:r>
              <a:rPr lang="en-US" sz="2000" dirty="0">
                <a:solidFill>
                  <a:srgbClr val="FF0000"/>
                </a:solidFill>
              </a:rPr>
              <a:t>-Vince Lombardi</a:t>
            </a:r>
            <a:endParaRPr lang="en-US" sz="2400" i="1" dirty="0">
              <a:solidFill>
                <a:srgbClr val="E21B19"/>
              </a:solidFill>
            </a:endParaRPr>
          </a:p>
          <a:p>
            <a:endParaRPr lang="en-US" dirty="0"/>
          </a:p>
        </p:txBody>
      </p:sp>
    </p:spTree>
    <p:extLst>
      <p:ext uri="{BB962C8B-B14F-4D97-AF65-F5344CB8AC3E}">
        <p14:creationId xmlns:p14="http://schemas.microsoft.com/office/powerpoint/2010/main" val="133243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900" y="186305"/>
            <a:ext cx="8458200" cy="1249362"/>
          </a:xfrm>
        </p:spPr>
        <p:txBody>
          <a:bodyPr>
            <a:normAutofit/>
          </a:bodyPr>
          <a:lstStyle/>
          <a:p>
            <a:pPr algn="l">
              <a:lnSpc>
                <a:spcPts val="4100"/>
              </a:lnSpc>
            </a:pPr>
            <a:r>
              <a:rPr lang="en-US" dirty="0" smtClean="0">
                <a:solidFill>
                  <a:srgbClr val="FF0000"/>
                </a:solidFill>
              </a:rPr>
              <a:t>The Cost of Quality</a:t>
            </a:r>
            <a:endParaRPr lang="en-US" dirty="0">
              <a:solidFill>
                <a:srgbClr val="FF0000"/>
              </a:solidFill>
            </a:endParaRPr>
          </a:p>
        </p:txBody>
      </p:sp>
      <p:sp>
        <p:nvSpPr>
          <p:cNvPr id="3" name="Content Placeholder 2"/>
          <p:cNvSpPr>
            <a:spLocks noGrp="1"/>
          </p:cNvSpPr>
          <p:nvPr>
            <p:ph idx="1"/>
          </p:nvPr>
        </p:nvSpPr>
        <p:spPr>
          <a:xfrm>
            <a:off x="609600" y="1600200"/>
            <a:ext cx="8229600" cy="4525963"/>
          </a:xfrm>
        </p:spPr>
        <p:txBody>
          <a:bodyPr>
            <a:normAutofit/>
          </a:bodyPr>
          <a:lstStyle/>
          <a:p>
            <a:pPr marL="0" indent="0">
              <a:buNone/>
            </a:pPr>
            <a:r>
              <a:rPr lang="en-US" sz="2800" b="1" dirty="0" smtClean="0"/>
              <a:t>Brought in 3</a:t>
            </a:r>
            <a:r>
              <a:rPr lang="en-US" sz="2800" b="1" baseline="30000" dirty="0" smtClean="0"/>
              <a:t>rd</a:t>
            </a:r>
            <a:r>
              <a:rPr lang="en-US" sz="2800" b="1" dirty="0" smtClean="0"/>
              <a:t> Party Expert to Validate FSSC Readiness</a:t>
            </a:r>
            <a:endParaRPr lang="en-US" b="1" dirty="0" smtClean="0"/>
          </a:p>
          <a:p>
            <a:pPr marL="636588" lvl="1" indent="228600">
              <a:buClr>
                <a:srgbClr val="FF3300"/>
              </a:buClr>
              <a:buSzPct val="110000"/>
              <a:buFont typeface="Arial" pitchFamily="34" charset="0"/>
              <a:buChar char="•"/>
            </a:pPr>
            <a:r>
              <a:rPr lang="en-US" sz="2400" dirty="0">
                <a:solidFill>
                  <a:srgbClr val="000000"/>
                </a:solidFill>
                <a:latin typeface="Calibri" pitchFamily="34" charset="0"/>
                <a:ea typeface="ＭＳ Ｐゴシック" pitchFamily="-106" charset="-128"/>
              </a:rPr>
              <a:t>Engaged a Food Safety and ISO </a:t>
            </a:r>
            <a:r>
              <a:rPr lang="en-US" sz="2400" dirty="0" smtClean="0">
                <a:solidFill>
                  <a:srgbClr val="000000"/>
                </a:solidFill>
                <a:latin typeface="Calibri" pitchFamily="34" charset="0"/>
                <a:ea typeface="ＭＳ Ｐゴシック" pitchFamily="-106" charset="-128"/>
              </a:rPr>
              <a:t>expert from </a:t>
            </a:r>
            <a:endParaRPr lang="en-US" sz="2400" dirty="0">
              <a:solidFill>
                <a:srgbClr val="000000"/>
              </a:solidFill>
              <a:latin typeface="Calibri" pitchFamily="34" charset="0"/>
              <a:ea typeface="ＭＳ Ｐゴシック" pitchFamily="-106" charset="-128"/>
            </a:endParaRPr>
          </a:p>
          <a:p>
            <a:pPr marL="636588" lvl="1" indent="0">
              <a:buClr>
                <a:srgbClr val="FF3300"/>
              </a:buClr>
              <a:buSzPct val="110000"/>
              <a:buNone/>
            </a:pPr>
            <a:r>
              <a:rPr lang="en-US" sz="2400" dirty="0" smtClean="0">
                <a:solidFill>
                  <a:srgbClr val="000000"/>
                </a:solidFill>
                <a:latin typeface="Calibri" pitchFamily="34" charset="0"/>
                <a:ea typeface="ＭＳ Ｐゴシック" pitchFamily="-106" charset="-128"/>
              </a:rPr>
              <a:t>    W</a:t>
            </a:r>
            <a:r>
              <a:rPr lang="en-US" sz="2400" dirty="0" smtClean="0"/>
              <a:t>isconsin Manufacturing Extension Partnership</a:t>
            </a:r>
          </a:p>
          <a:p>
            <a:pPr marL="0" indent="0">
              <a:buNone/>
            </a:pPr>
            <a:endParaRPr lang="en-US" sz="2400" dirty="0" smtClean="0"/>
          </a:p>
          <a:p>
            <a:pPr marL="0" indent="0">
              <a:buNone/>
            </a:pPr>
            <a:r>
              <a:rPr lang="en-US" sz="2800" b="1" dirty="0"/>
              <a:t>Update, Upgrade, Repair, </a:t>
            </a:r>
            <a:r>
              <a:rPr lang="en-US" sz="2800" b="1" dirty="0" smtClean="0"/>
              <a:t>Replace</a:t>
            </a:r>
          </a:p>
          <a:p>
            <a:pPr marL="636588" lvl="1" indent="228600">
              <a:buClr>
                <a:srgbClr val="FF3300"/>
              </a:buClr>
              <a:buSzPct val="110000"/>
              <a:buFont typeface="Arial" pitchFamily="34" charset="0"/>
              <a:buChar char="•"/>
            </a:pPr>
            <a:r>
              <a:rPr lang="en-US" sz="2400" dirty="0">
                <a:solidFill>
                  <a:srgbClr val="000000"/>
                </a:solidFill>
                <a:latin typeface="Calibri" pitchFamily="34" charset="0"/>
                <a:ea typeface="ＭＳ Ｐゴシック" pitchFamily="-106" charset="-128"/>
              </a:rPr>
              <a:t>Equipment, Physical environment, Interior/Exterior		</a:t>
            </a:r>
          </a:p>
          <a:p>
            <a:pPr marL="0" indent="0">
              <a:buNone/>
            </a:pPr>
            <a:r>
              <a:rPr lang="en-US" sz="2800" b="1" dirty="0" smtClean="0"/>
              <a:t>5% - 10% of CapEx budget</a:t>
            </a:r>
            <a:endParaRPr lang="en-US" sz="2800" b="1" dirty="0"/>
          </a:p>
          <a:p>
            <a:pPr marL="0" indent="0">
              <a:buNone/>
            </a:pPr>
            <a:endParaRPr lang="en-US" i="1" dirty="0" smtClean="0">
              <a:solidFill>
                <a:srgbClr val="FF0000"/>
              </a:solidFill>
            </a:endParaRPr>
          </a:p>
          <a:p>
            <a:pPr marL="0" indent="0">
              <a:buNone/>
            </a:pP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Tree>
    <p:extLst>
      <p:ext uri="{BB962C8B-B14F-4D97-AF65-F5344CB8AC3E}">
        <p14:creationId xmlns:p14="http://schemas.microsoft.com/office/powerpoint/2010/main" val="4120018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0"/>
            <a:ext cx="11842257" cy="789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28600"/>
            <a:ext cx="5486400" cy="1754326"/>
          </a:xfrm>
          <a:prstGeom prst="rect">
            <a:avLst/>
          </a:prstGeom>
          <a:noFill/>
        </p:spPr>
        <p:txBody>
          <a:bodyPr wrap="square" rtlCol="0">
            <a:spAutoFit/>
          </a:bodyPr>
          <a:lstStyle/>
          <a:p>
            <a:r>
              <a:rPr lang="en-US" sz="5400" dirty="0" smtClean="0">
                <a:solidFill>
                  <a:schemeClr val="bg1"/>
                </a:solidFill>
              </a:rPr>
              <a:t>Stage 2:                  	Game Time</a:t>
            </a:r>
            <a:endParaRPr lang="en-US" sz="5400" dirty="0">
              <a:solidFill>
                <a:schemeClr val="bg1"/>
              </a:solidFill>
            </a:endParaRPr>
          </a:p>
        </p:txBody>
      </p:sp>
    </p:spTree>
    <p:extLst>
      <p:ext uri="{BB962C8B-B14F-4D97-AF65-F5344CB8AC3E}">
        <p14:creationId xmlns:p14="http://schemas.microsoft.com/office/powerpoint/2010/main" val="7622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6305"/>
            <a:ext cx="8458200" cy="1249362"/>
          </a:xfrm>
        </p:spPr>
        <p:txBody>
          <a:bodyPr>
            <a:normAutofit/>
          </a:bodyPr>
          <a:lstStyle/>
          <a:p>
            <a:pPr algn="l">
              <a:lnSpc>
                <a:spcPts val="4100"/>
              </a:lnSpc>
            </a:pPr>
            <a:r>
              <a:rPr lang="en-US" dirty="0" smtClean="0">
                <a:solidFill>
                  <a:srgbClr val="FF0000"/>
                </a:solidFill>
              </a:rPr>
              <a:t>Stage 2 Audit - Certification</a:t>
            </a: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6" name="Content Placeholder 2"/>
          <p:cNvSpPr txBox="1">
            <a:spLocks/>
          </p:cNvSpPr>
          <p:nvPr/>
        </p:nvSpPr>
        <p:spPr bwMode="auto">
          <a:xfrm>
            <a:off x="533400" y="1371600"/>
            <a:ext cx="6918325" cy="26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1146175" indent="-234950">
              <a:defRPr>
                <a:solidFill>
                  <a:schemeClr val="tx1"/>
                </a:solidFill>
                <a:latin typeface="Arial" charset="0"/>
                <a:ea typeface="ＭＳ Ｐゴシック" pitchFamily="-106" charset="-128"/>
              </a:defRPr>
            </a:lvl5pPr>
            <a:lvl6pPr marL="16033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0605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25177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29749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defTabSz="914400" eaLnBrk="1" hangingPunct="1">
              <a:buClr>
                <a:srgbClr val="FF3300"/>
              </a:buClr>
              <a:buSzPct val="110000"/>
            </a:pPr>
            <a:r>
              <a:rPr lang="en-US" sz="2800" b="1" dirty="0" smtClean="0">
                <a:solidFill>
                  <a:srgbClr val="000000"/>
                </a:solidFill>
                <a:latin typeface="Calibri" pitchFamily="34" charset="0"/>
              </a:rPr>
              <a:t>Must occur within 6 months of Stage 1 Audit</a:t>
            </a:r>
          </a:p>
          <a:p>
            <a:pPr defTabSz="914400" eaLnBrk="1" hangingPunct="1">
              <a:buClr>
                <a:srgbClr val="FF3300"/>
              </a:buClr>
              <a:buSzPct val="110000"/>
            </a:pPr>
            <a:endParaRPr lang="en-US" sz="1400" b="1" dirty="0" smtClean="0">
              <a:solidFill>
                <a:srgbClr val="000000"/>
              </a:solidFill>
              <a:latin typeface="Calibri" pitchFamily="34" charset="0"/>
            </a:endParaRPr>
          </a:p>
          <a:p>
            <a:pPr defTabSz="914400" eaLnBrk="1" hangingPunct="1">
              <a:buClr>
                <a:srgbClr val="FF3300"/>
              </a:buClr>
              <a:buSzPct val="110000"/>
            </a:pPr>
            <a:r>
              <a:rPr lang="en-US" sz="2800" b="1" dirty="0" smtClean="0">
                <a:solidFill>
                  <a:srgbClr val="000000"/>
                </a:solidFill>
                <a:latin typeface="Calibri" pitchFamily="34" charset="0"/>
              </a:rPr>
              <a:t>2-3 day whole plant audit process</a:t>
            </a:r>
          </a:p>
          <a:p>
            <a:pPr defTabSz="914400" eaLnBrk="1" hangingPunct="1">
              <a:buClr>
                <a:srgbClr val="FF3300"/>
              </a:buClr>
              <a:buSzPct val="110000"/>
            </a:pPr>
            <a:endParaRPr lang="en-US" sz="1200" b="1" dirty="0" smtClean="0">
              <a:solidFill>
                <a:srgbClr val="000000"/>
              </a:solidFill>
              <a:latin typeface="Calibri" pitchFamily="34" charset="0"/>
            </a:endParaRPr>
          </a:p>
          <a:p>
            <a:pPr indent="-49213" defTabSz="914400" eaLnBrk="1" hangingPunct="1">
              <a:buClr>
                <a:srgbClr val="FF3300"/>
              </a:buClr>
              <a:buSzPct val="110000"/>
              <a:buFont typeface="Arial" pitchFamily="34" charset="0"/>
              <a:buChar char="•"/>
            </a:pPr>
            <a:r>
              <a:rPr lang="en-US" sz="2400" dirty="0" smtClean="0">
                <a:solidFill>
                  <a:srgbClr val="000000"/>
                </a:solidFill>
                <a:latin typeface="Calibri" pitchFamily="34" charset="0"/>
              </a:rPr>
              <a:t>  Documentation review &amp; validation</a:t>
            </a:r>
          </a:p>
          <a:p>
            <a:pPr indent="-49213" defTabSz="914400" eaLnBrk="1" hangingPunct="1">
              <a:buClr>
                <a:srgbClr val="FF3300"/>
              </a:buClr>
              <a:buSzPct val="110000"/>
              <a:buFont typeface="Arial" pitchFamily="34" charset="0"/>
              <a:buChar char="•"/>
            </a:pPr>
            <a:r>
              <a:rPr lang="en-US" sz="2400" dirty="0" smtClean="0">
                <a:solidFill>
                  <a:srgbClr val="000000"/>
                </a:solidFill>
                <a:latin typeface="Calibri" pitchFamily="34" charset="0"/>
              </a:rPr>
              <a:t>  Management &amp; employee interviews</a:t>
            </a:r>
          </a:p>
          <a:p>
            <a:pPr indent="-49213" defTabSz="914400" eaLnBrk="1" hangingPunct="1">
              <a:buClr>
                <a:srgbClr val="FF3300"/>
              </a:buClr>
              <a:buSzPct val="110000"/>
              <a:buFont typeface="Arial" pitchFamily="34" charset="0"/>
              <a:buChar char="•"/>
            </a:pPr>
            <a:r>
              <a:rPr lang="en-US" sz="2400" dirty="0" smtClean="0">
                <a:solidFill>
                  <a:srgbClr val="000000"/>
                </a:solidFill>
                <a:latin typeface="Calibri" pitchFamily="34" charset="0"/>
              </a:rPr>
              <a:t>  Address major and minor </a:t>
            </a:r>
            <a:r>
              <a:rPr lang="en-US" sz="2400" dirty="0">
                <a:solidFill>
                  <a:srgbClr val="000000"/>
                </a:solidFill>
                <a:latin typeface="Calibri" pitchFamily="34" charset="0"/>
              </a:rPr>
              <a:t>n</a:t>
            </a:r>
            <a:r>
              <a:rPr lang="en-US" sz="2400" dirty="0" smtClean="0">
                <a:solidFill>
                  <a:srgbClr val="000000"/>
                </a:solidFill>
                <a:latin typeface="Calibri" pitchFamily="34" charset="0"/>
              </a:rPr>
              <a:t>on-conformities</a:t>
            </a:r>
          </a:p>
        </p:txBody>
      </p:sp>
      <p:grpSp>
        <p:nvGrpSpPr>
          <p:cNvPr id="14" name="Group 13"/>
          <p:cNvGrpSpPr/>
          <p:nvPr/>
        </p:nvGrpSpPr>
        <p:grpSpPr>
          <a:xfrm>
            <a:off x="0" y="4025992"/>
            <a:ext cx="9144000" cy="3594008"/>
            <a:chOff x="0" y="4025992"/>
            <a:chExt cx="9144000" cy="359400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030768"/>
              <a:ext cx="2133600" cy="320823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2990" y="4052748"/>
              <a:ext cx="2271010" cy="3414852"/>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8631" r="26521"/>
            <a:stretch/>
          </p:blipFill>
          <p:spPr>
            <a:xfrm>
              <a:off x="4495800" y="4025992"/>
              <a:ext cx="2398508" cy="290820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0930" t="20185"/>
            <a:stretch/>
          </p:blipFill>
          <p:spPr>
            <a:xfrm>
              <a:off x="0" y="4034537"/>
              <a:ext cx="2362200" cy="3585463"/>
            </a:xfrm>
            <a:prstGeom prst="rect">
              <a:avLst/>
            </a:prstGeom>
          </p:spPr>
        </p:pic>
      </p:grpSp>
    </p:spTree>
    <p:extLst>
      <p:ext uri="{BB962C8B-B14F-4D97-AF65-F5344CB8AC3E}">
        <p14:creationId xmlns:p14="http://schemas.microsoft.com/office/powerpoint/2010/main" val="415661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dweek.com/files/imagecache/node-detail/news_article/superbowl-trophy-hed-2013.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21"/>
          <a:stretch/>
        </p:blipFill>
        <p:spPr bwMode="auto">
          <a:xfrm>
            <a:off x="-1295400" y="-54429"/>
            <a:ext cx="10580914" cy="7092043"/>
          </a:xfrm>
          <a:prstGeom prst="rect">
            <a:avLst/>
          </a:prstGeom>
          <a:noFill/>
          <a:extLst>
            <a:ext uri="{909E8E84-426E-40DD-AFC4-6F175D3DCCD1}">
              <a14:hiddenFill xmlns:a14="http://schemas.microsoft.com/office/drawing/2010/main">
                <a:solidFill>
                  <a:srgbClr val="FFFFFF"/>
                </a:solidFill>
              </a14:hiddenFill>
            </a:ext>
          </a:extLst>
        </p:spPr>
      </p:pic>
      <p:sp>
        <p:nvSpPr>
          <p:cNvPr id="11776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fld id="{B2CC04EC-7E88-4744-B849-8F546FBDDDE1}" type="slidenum">
              <a:rPr lang="en-US" smtClean="0">
                <a:solidFill>
                  <a:srgbClr val="898989"/>
                </a:solidFill>
              </a:rPr>
              <a:pPr/>
              <a:t>14</a:t>
            </a:fld>
            <a:endParaRPr lang="en-US" dirty="0" smtClean="0">
              <a:solidFill>
                <a:srgbClr val="898989"/>
              </a:solidFill>
            </a:endParaRPr>
          </a:p>
        </p:txBody>
      </p:sp>
      <p:pic>
        <p:nvPicPr>
          <p:cNvPr id="1177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643" y="127517"/>
            <a:ext cx="5257800" cy="674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04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900" y="186305"/>
            <a:ext cx="8458200" cy="1249362"/>
          </a:xfrm>
        </p:spPr>
        <p:txBody>
          <a:bodyPr>
            <a:normAutofit/>
          </a:bodyPr>
          <a:lstStyle/>
          <a:p>
            <a:pPr algn="l">
              <a:lnSpc>
                <a:spcPts val="4100"/>
              </a:lnSpc>
            </a:pPr>
            <a:r>
              <a:rPr lang="en-US" sz="4000" dirty="0" smtClean="0">
                <a:solidFill>
                  <a:srgbClr val="FF0000"/>
                </a:solidFill>
              </a:rPr>
              <a:t>The Benefits...</a:t>
            </a:r>
            <a:endParaRPr lang="en-US" sz="4000"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6" name="Content Placeholder 2"/>
          <p:cNvSpPr txBox="1">
            <a:spLocks/>
          </p:cNvSpPr>
          <p:nvPr/>
        </p:nvSpPr>
        <p:spPr bwMode="auto">
          <a:xfrm>
            <a:off x="533399" y="1295400"/>
            <a:ext cx="8499331"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1146175" indent="-234950">
              <a:defRPr>
                <a:solidFill>
                  <a:schemeClr val="tx1"/>
                </a:solidFill>
                <a:latin typeface="Arial" charset="0"/>
                <a:ea typeface="ＭＳ Ｐゴシック" pitchFamily="-106" charset="-128"/>
              </a:defRPr>
            </a:lvl5pPr>
            <a:lvl6pPr marL="16033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0605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25177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29749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defTabSz="914400" eaLnBrk="1" hangingPunct="1">
              <a:buClr>
                <a:srgbClr val="FF3300"/>
              </a:buClr>
              <a:buSzPct val="110000"/>
            </a:pPr>
            <a:r>
              <a:rPr lang="en-US" sz="2800" b="1" dirty="0" smtClean="0">
                <a:solidFill>
                  <a:srgbClr val="000000"/>
                </a:solidFill>
                <a:latin typeface="Calibri" pitchFamily="34" charset="0"/>
              </a:rPr>
              <a:t>Product Excellence</a:t>
            </a:r>
          </a:p>
          <a:p>
            <a:pPr marL="571500" indent="0" defTabSz="914400" eaLnBrk="1" hangingPunct="1">
              <a:buClr>
                <a:srgbClr val="FF3300"/>
              </a:buClr>
              <a:buSzPct val="110000"/>
              <a:buFont typeface="Arial" pitchFamily="34" charset="0"/>
              <a:buChar char="•"/>
            </a:pPr>
            <a:r>
              <a:rPr lang="en-US" sz="2800" b="1" dirty="0" smtClean="0">
                <a:solidFill>
                  <a:srgbClr val="000000"/>
                </a:solidFill>
                <a:latin typeface="Calibri" pitchFamily="34" charset="0"/>
              </a:rPr>
              <a:t> </a:t>
            </a:r>
            <a:r>
              <a:rPr lang="en-US" sz="2400" dirty="0" smtClean="0">
                <a:solidFill>
                  <a:srgbClr val="000000"/>
                </a:solidFill>
                <a:latin typeface="Calibri" pitchFamily="34" charset="0"/>
              </a:rPr>
              <a:t>Consumer complaints are down 60%</a:t>
            </a:r>
          </a:p>
          <a:p>
            <a:pPr defTabSz="914400" eaLnBrk="1" hangingPunct="1">
              <a:buClr>
                <a:srgbClr val="FF3300"/>
              </a:buClr>
              <a:buSzPct val="110000"/>
            </a:pPr>
            <a:endParaRPr lang="en-US" sz="1000" b="1" dirty="0" smtClean="0">
              <a:solidFill>
                <a:srgbClr val="000000"/>
              </a:solidFill>
              <a:latin typeface="Calibri" pitchFamily="34" charset="0"/>
            </a:endParaRPr>
          </a:p>
          <a:p>
            <a:pPr defTabSz="914400" eaLnBrk="1" hangingPunct="1">
              <a:buClr>
                <a:srgbClr val="FF3300"/>
              </a:buClr>
              <a:buSzPct val="110000"/>
            </a:pPr>
            <a:r>
              <a:rPr lang="en-US" sz="2800" b="1" dirty="0" smtClean="0">
                <a:solidFill>
                  <a:srgbClr val="000000"/>
                </a:solidFill>
                <a:latin typeface="Calibri" pitchFamily="34" charset="0"/>
              </a:rPr>
              <a:t>Improved Safety</a:t>
            </a:r>
            <a:endParaRPr lang="en-US" sz="2400" b="1" dirty="0">
              <a:solidFill>
                <a:srgbClr val="000000"/>
              </a:solidFill>
              <a:latin typeface="Calibri" pitchFamily="34" charset="0"/>
            </a:endParaRPr>
          </a:p>
          <a:p>
            <a:pPr marL="522288" indent="163513" defTabSz="914400" eaLnBrk="1" hangingPunct="1">
              <a:buClr>
                <a:srgbClr val="FF3300"/>
              </a:buClr>
              <a:buSzPct val="110000"/>
              <a:buFont typeface="Arial" pitchFamily="34" charset="0"/>
              <a:buChar char="•"/>
              <a:tabLst>
                <a:tab pos="750888" algn="l"/>
              </a:tabLst>
            </a:pPr>
            <a:r>
              <a:rPr lang="en-US" sz="2400" b="1" dirty="0">
                <a:solidFill>
                  <a:srgbClr val="000000"/>
                </a:solidFill>
                <a:latin typeface="Calibri" pitchFamily="34" charset="0"/>
              </a:rPr>
              <a:t>	</a:t>
            </a:r>
            <a:r>
              <a:rPr lang="en-US" sz="2400" dirty="0" smtClean="0">
                <a:solidFill>
                  <a:srgbClr val="000000"/>
                </a:solidFill>
                <a:latin typeface="Calibri" pitchFamily="34" charset="0"/>
              </a:rPr>
              <a:t>Safety audits rose from mediocre to one of the best</a:t>
            </a:r>
          </a:p>
          <a:p>
            <a:pPr marL="522288" indent="163513" defTabSz="914400" eaLnBrk="1" hangingPunct="1">
              <a:buClr>
                <a:srgbClr val="FF3300"/>
              </a:buClr>
              <a:buSzPct val="110000"/>
              <a:buFont typeface="Arial" pitchFamily="34" charset="0"/>
              <a:buChar char="•"/>
              <a:tabLst>
                <a:tab pos="750888" algn="l"/>
              </a:tabLst>
            </a:pPr>
            <a:r>
              <a:rPr lang="en-US" sz="2400" dirty="0">
                <a:solidFill>
                  <a:srgbClr val="000000"/>
                </a:solidFill>
                <a:latin typeface="Calibri" pitchFamily="34" charset="0"/>
              </a:rPr>
              <a:t>	</a:t>
            </a:r>
            <a:r>
              <a:rPr lang="en-US" sz="2400" dirty="0" smtClean="0">
                <a:solidFill>
                  <a:srgbClr val="000000"/>
                </a:solidFill>
                <a:latin typeface="Calibri" pitchFamily="34" charset="0"/>
              </a:rPr>
              <a:t>Accidents reduced by 50%</a:t>
            </a:r>
          </a:p>
          <a:p>
            <a:pPr marL="522288" indent="163513" defTabSz="914400" eaLnBrk="1" hangingPunct="1">
              <a:buClr>
                <a:srgbClr val="FF3300"/>
              </a:buClr>
              <a:buSzPct val="110000"/>
              <a:buFont typeface="Arial" pitchFamily="34" charset="0"/>
              <a:buChar char="•"/>
              <a:tabLst>
                <a:tab pos="750888" algn="l"/>
              </a:tabLst>
            </a:pPr>
            <a:r>
              <a:rPr lang="en-US" sz="2400" dirty="0" smtClean="0">
                <a:solidFill>
                  <a:srgbClr val="000000"/>
                </a:solidFill>
                <a:latin typeface="Calibri" pitchFamily="34" charset="0"/>
              </a:rPr>
              <a:t>	1 year no loss-time injuries</a:t>
            </a:r>
          </a:p>
          <a:p>
            <a:pPr defTabSz="914400" eaLnBrk="1" hangingPunct="1">
              <a:buClr>
                <a:srgbClr val="FF3300"/>
              </a:buClr>
              <a:buSzPct val="110000"/>
            </a:pPr>
            <a:endParaRPr lang="en-US" sz="1050" b="1" dirty="0" smtClean="0">
              <a:solidFill>
                <a:srgbClr val="000000"/>
              </a:solidFill>
              <a:latin typeface="Calibri" pitchFamily="34" charset="0"/>
            </a:endParaRPr>
          </a:p>
          <a:p>
            <a:pPr defTabSz="914400" eaLnBrk="1" hangingPunct="1">
              <a:buClr>
                <a:srgbClr val="FF3300"/>
              </a:buClr>
              <a:buSzPct val="110000"/>
            </a:pPr>
            <a:r>
              <a:rPr lang="en-US" sz="2800" b="1" dirty="0">
                <a:solidFill>
                  <a:srgbClr val="000000"/>
                </a:solidFill>
                <a:latin typeface="Calibri" pitchFamily="34" charset="0"/>
              </a:rPr>
              <a:t>Reduced Waste</a:t>
            </a:r>
          </a:p>
          <a:p>
            <a:pPr defTabSz="914400" eaLnBrk="1" hangingPunct="1">
              <a:buClr>
                <a:srgbClr val="FF3300"/>
              </a:buClr>
              <a:buSzPct val="110000"/>
            </a:pPr>
            <a:endParaRPr lang="en-US" sz="1600" b="1" dirty="0" smtClean="0">
              <a:solidFill>
                <a:srgbClr val="000000"/>
              </a:solidFill>
              <a:latin typeface="Calibri" pitchFamily="34" charset="0"/>
            </a:endParaRPr>
          </a:p>
          <a:p>
            <a:pPr defTabSz="914400" eaLnBrk="1" hangingPunct="1">
              <a:buClr>
                <a:srgbClr val="FF3300"/>
              </a:buClr>
              <a:buSzPct val="110000"/>
            </a:pPr>
            <a:r>
              <a:rPr lang="en-US" sz="2800" b="1" dirty="0" smtClean="0">
                <a:solidFill>
                  <a:srgbClr val="000000"/>
                </a:solidFill>
                <a:latin typeface="Calibri" pitchFamily="34" charset="0"/>
              </a:rPr>
              <a:t>Total Plant “Transformation”</a:t>
            </a:r>
          </a:p>
          <a:p>
            <a:pPr marL="522288" indent="114300" defTabSz="914400" eaLnBrk="1" hangingPunct="1">
              <a:buClr>
                <a:srgbClr val="FF3300"/>
              </a:buClr>
              <a:buSzPct val="110000"/>
              <a:buFont typeface="Arial" pitchFamily="34" charset="0"/>
              <a:buChar char="•"/>
            </a:pPr>
            <a:r>
              <a:rPr lang="en-US" sz="2800" b="1" dirty="0" smtClean="0">
                <a:solidFill>
                  <a:srgbClr val="000000"/>
                </a:solidFill>
                <a:latin typeface="Calibri" pitchFamily="34" charset="0"/>
              </a:rPr>
              <a:t> </a:t>
            </a:r>
            <a:r>
              <a:rPr lang="en-US" sz="2400" dirty="0" smtClean="0">
                <a:solidFill>
                  <a:srgbClr val="000000"/>
                </a:solidFill>
                <a:latin typeface="Calibri" pitchFamily="34" charset="0"/>
              </a:rPr>
              <a:t>Overall </a:t>
            </a:r>
            <a:r>
              <a:rPr lang="en-US" sz="2400" dirty="0">
                <a:solidFill>
                  <a:srgbClr val="000000"/>
                </a:solidFill>
                <a:latin typeface="Calibri" pitchFamily="34" charset="0"/>
              </a:rPr>
              <a:t>appearance of plant</a:t>
            </a:r>
          </a:p>
          <a:p>
            <a:pPr marL="522288" indent="114300" defTabSz="914400" eaLnBrk="1" hangingPunct="1">
              <a:buClr>
                <a:srgbClr val="FF3300"/>
              </a:buClr>
              <a:buSzPct val="110000"/>
              <a:buFont typeface="Arial" pitchFamily="34" charset="0"/>
              <a:buChar char="•"/>
            </a:pPr>
            <a:r>
              <a:rPr lang="en-US" sz="2400" dirty="0">
                <a:solidFill>
                  <a:srgbClr val="000000"/>
                </a:solidFill>
                <a:latin typeface="Calibri" pitchFamily="34" charset="0"/>
              </a:rPr>
              <a:t> </a:t>
            </a:r>
            <a:r>
              <a:rPr lang="en-US" sz="2400" dirty="0" smtClean="0">
                <a:solidFill>
                  <a:srgbClr val="000000"/>
                </a:solidFill>
                <a:latin typeface="Calibri" pitchFamily="34" charset="0"/>
              </a:rPr>
              <a:t> Employee </a:t>
            </a:r>
            <a:r>
              <a:rPr lang="en-US" sz="2400" dirty="0">
                <a:solidFill>
                  <a:srgbClr val="000000"/>
                </a:solidFill>
                <a:latin typeface="Calibri" pitchFamily="34" charset="0"/>
              </a:rPr>
              <a:t>pride</a:t>
            </a:r>
          </a:p>
        </p:txBody>
      </p:sp>
    </p:spTree>
    <p:extLst>
      <p:ext uri="{BB962C8B-B14F-4D97-AF65-F5344CB8AC3E}">
        <p14:creationId xmlns:p14="http://schemas.microsoft.com/office/powerpoint/2010/main" val="412023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900" y="186305"/>
            <a:ext cx="8458200" cy="1249362"/>
          </a:xfrm>
        </p:spPr>
        <p:txBody>
          <a:bodyPr>
            <a:normAutofit/>
          </a:bodyPr>
          <a:lstStyle/>
          <a:p>
            <a:pPr algn="l">
              <a:lnSpc>
                <a:spcPts val="4100"/>
              </a:lnSpc>
            </a:pPr>
            <a:r>
              <a:rPr lang="en-US" sz="4000" dirty="0" smtClean="0">
                <a:solidFill>
                  <a:srgbClr val="FF0000"/>
                </a:solidFill>
              </a:rPr>
              <a:t>FSSC Certification</a:t>
            </a:r>
            <a:endParaRPr lang="en-US" sz="4000"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6" name="Content Placeholder 2"/>
          <p:cNvSpPr txBox="1">
            <a:spLocks/>
          </p:cNvSpPr>
          <p:nvPr/>
        </p:nvSpPr>
        <p:spPr bwMode="auto">
          <a:xfrm>
            <a:off x="533399" y="1508125"/>
            <a:ext cx="8499331" cy="382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1146175" indent="-234950">
              <a:defRPr>
                <a:solidFill>
                  <a:schemeClr val="tx1"/>
                </a:solidFill>
                <a:latin typeface="Arial" charset="0"/>
                <a:ea typeface="ＭＳ Ｐゴシック" pitchFamily="-106" charset="-128"/>
              </a:defRPr>
            </a:lvl5pPr>
            <a:lvl6pPr marL="16033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0605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25177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29749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a:buClr>
                <a:srgbClr val="FF3300"/>
              </a:buClr>
              <a:buSzPct val="110000"/>
            </a:pPr>
            <a:r>
              <a:rPr lang="en-US" sz="2800" b="1" dirty="0">
                <a:solidFill>
                  <a:srgbClr val="000000"/>
                </a:solidFill>
                <a:latin typeface="Calibri" pitchFamily="34" charset="0"/>
              </a:rPr>
              <a:t>Measures of Continuous Improvement</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Communication</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Management Reviews</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Internal Audits</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Corrective Actions</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Evaluation of Verification Results</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Validation of Control Measure Combination</a:t>
            </a:r>
          </a:p>
          <a:p>
            <a:pPr marL="1254125" lvl="4" indent="-342900">
              <a:buClr>
                <a:srgbClr val="FF3300"/>
              </a:buClr>
              <a:buSzPct val="110000"/>
              <a:buFont typeface="Arial" pitchFamily="34" charset="0"/>
              <a:buChar char="•"/>
            </a:pPr>
            <a:r>
              <a:rPr lang="en-US" sz="2400" dirty="0">
                <a:solidFill>
                  <a:srgbClr val="000000"/>
                </a:solidFill>
                <a:latin typeface="Calibri" pitchFamily="34" charset="0"/>
              </a:rPr>
              <a:t>Updating the FSMS</a:t>
            </a:r>
          </a:p>
          <a:p>
            <a:pPr defTabSz="914400" eaLnBrk="1" hangingPunct="1">
              <a:buClr>
                <a:srgbClr val="FF3300"/>
              </a:buClr>
              <a:buSzPct val="110000"/>
            </a:pPr>
            <a:endParaRPr lang="en-US" sz="2800" b="1" dirty="0">
              <a:solidFill>
                <a:srgbClr val="000000"/>
              </a:solidFill>
              <a:latin typeface="Calibri" pitchFamily="34" charset="0"/>
            </a:endParaRPr>
          </a:p>
          <a:p>
            <a:pPr defTabSz="914400" eaLnBrk="1" hangingPunct="1">
              <a:buClr>
                <a:srgbClr val="FF3300"/>
              </a:buClr>
              <a:buSzPct val="110000"/>
            </a:pPr>
            <a:endParaRPr lang="en-US" sz="2400" dirty="0" smtClean="0">
              <a:solidFill>
                <a:srgbClr val="000000"/>
              </a:solidFill>
              <a:latin typeface="Calibri" pitchFamily="34" charset="0"/>
            </a:endParaRPr>
          </a:p>
          <a:p>
            <a:pPr defTabSz="914400" eaLnBrk="1" hangingPunct="1">
              <a:buClr>
                <a:srgbClr val="FF3300"/>
              </a:buClr>
              <a:buSzPct val="110000"/>
            </a:pPr>
            <a:endParaRPr lang="en-US" sz="2000" b="1" dirty="0" smtClean="0">
              <a:solidFill>
                <a:srgbClr val="000000"/>
              </a:solidFill>
              <a:latin typeface="Calibri" pitchFamily="34" charset="0"/>
            </a:endParaRPr>
          </a:p>
        </p:txBody>
      </p:sp>
      <p:sp>
        <p:nvSpPr>
          <p:cNvPr id="3" name="TextBox 2"/>
          <p:cNvSpPr txBox="1"/>
          <p:nvPr/>
        </p:nvSpPr>
        <p:spPr>
          <a:xfrm>
            <a:off x="990600" y="5139898"/>
            <a:ext cx="6622165" cy="830997"/>
          </a:xfrm>
          <a:prstGeom prst="rect">
            <a:avLst/>
          </a:prstGeom>
          <a:noFill/>
        </p:spPr>
        <p:txBody>
          <a:bodyPr wrap="square" rtlCol="0">
            <a:spAutoFit/>
          </a:bodyPr>
          <a:lstStyle/>
          <a:p>
            <a:r>
              <a:rPr lang="en-US" sz="2400" i="1" dirty="0" smtClean="0">
                <a:solidFill>
                  <a:srgbClr val="FF0000"/>
                </a:solidFill>
              </a:rPr>
              <a:t>“Perfection </a:t>
            </a:r>
            <a:r>
              <a:rPr lang="en-US" sz="2400" i="1" dirty="0">
                <a:solidFill>
                  <a:srgbClr val="FF0000"/>
                </a:solidFill>
              </a:rPr>
              <a:t>is not attainable. But if we chase perfection, we can catch excellence</a:t>
            </a:r>
            <a:r>
              <a:rPr lang="en-US" sz="2400" i="1" dirty="0" smtClean="0">
                <a:solidFill>
                  <a:srgbClr val="FF0000"/>
                </a:solidFill>
              </a:rPr>
              <a:t>.” </a:t>
            </a:r>
            <a:r>
              <a:rPr lang="en-US" i="1" dirty="0" smtClean="0">
                <a:solidFill>
                  <a:srgbClr val="FF0000"/>
                </a:solidFill>
              </a:rPr>
              <a:t>– Vince Lombardi</a:t>
            </a:r>
            <a:endParaRPr lang="en-US" dirty="0"/>
          </a:p>
        </p:txBody>
      </p:sp>
    </p:spTree>
    <p:extLst>
      <p:ext uri="{BB962C8B-B14F-4D97-AF65-F5344CB8AC3E}">
        <p14:creationId xmlns:p14="http://schemas.microsoft.com/office/powerpoint/2010/main" val="1832378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122237"/>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900" y="258763"/>
            <a:ext cx="8458200" cy="1036637"/>
          </a:xfrm>
        </p:spPr>
        <p:txBody>
          <a:bodyPr>
            <a:normAutofit/>
          </a:bodyPr>
          <a:lstStyle/>
          <a:p>
            <a:pPr algn="l">
              <a:lnSpc>
                <a:spcPts val="4100"/>
              </a:lnSpc>
            </a:pPr>
            <a:r>
              <a:rPr lang="en-US" sz="4000" dirty="0" smtClean="0">
                <a:solidFill>
                  <a:srgbClr val="FF0000"/>
                </a:solidFill>
              </a:rPr>
              <a:t>About the Presenters</a:t>
            </a:r>
            <a:endParaRPr lang="en-US" sz="4000"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264" y="10886"/>
            <a:ext cx="1226435" cy="1137859"/>
          </a:xfrm>
          <a:prstGeom prst="rect">
            <a:avLst/>
          </a:prstGeom>
        </p:spPr>
      </p:pic>
      <p:sp>
        <p:nvSpPr>
          <p:cNvPr id="6" name="Content Placeholder 2"/>
          <p:cNvSpPr txBox="1">
            <a:spLocks/>
          </p:cNvSpPr>
          <p:nvPr/>
        </p:nvSpPr>
        <p:spPr bwMode="auto">
          <a:xfrm>
            <a:off x="1676400" y="1219200"/>
            <a:ext cx="7203930" cy="382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1146175" indent="-234950">
              <a:defRPr>
                <a:solidFill>
                  <a:schemeClr val="tx1"/>
                </a:solidFill>
                <a:latin typeface="Arial" charset="0"/>
                <a:ea typeface="ＭＳ Ｐゴシック" pitchFamily="-106" charset="-128"/>
              </a:defRPr>
            </a:lvl5pPr>
            <a:lvl6pPr marL="16033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0605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25177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2974975" indent="-23495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marL="0" indent="0"/>
            <a:r>
              <a:rPr lang="en-US" sz="1400" b="1" dirty="0">
                <a:latin typeface="+mn-lt"/>
              </a:rPr>
              <a:t>Ed </a:t>
            </a:r>
            <a:r>
              <a:rPr lang="en-US" sz="1400" b="1" dirty="0" err="1">
                <a:latin typeface="+mn-lt"/>
              </a:rPr>
              <a:t>Blascak</a:t>
            </a:r>
            <a:r>
              <a:rPr lang="en-US" sz="1400" b="1" dirty="0">
                <a:latin typeface="+mn-lt"/>
              </a:rPr>
              <a:t>,</a:t>
            </a:r>
            <a:r>
              <a:rPr lang="en-US" sz="1400" dirty="0">
                <a:latin typeface="+mn-lt"/>
              </a:rPr>
              <a:t> </a:t>
            </a:r>
            <a:r>
              <a:rPr lang="en-US" sz="1400" b="1" dirty="0">
                <a:latin typeface="+mn-lt"/>
              </a:rPr>
              <a:t>Director of Operations, Little Chute, Wisconsin, </a:t>
            </a:r>
            <a:r>
              <a:rPr lang="en-US" sz="1400" b="1" dirty="0" err="1">
                <a:latin typeface="+mn-lt"/>
              </a:rPr>
              <a:t>Bel</a:t>
            </a:r>
            <a:r>
              <a:rPr lang="en-US" sz="1400" b="1" dirty="0">
                <a:latin typeface="+mn-lt"/>
              </a:rPr>
              <a:t> Brands USA</a:t>
            </a:r>
            <a:r>
              <a:rPr lang="en-US" sz="1600" dirty="0">
                <a:latin typeface="+mn-lt"/>
              </a:rPr>
              <a:t>. </a:t>
            </a:r>
            <a:r>
              <a:rPr lang="en-US" sz="1400" dirty="0">
                <a:latin typeface="+mn-lt"/>
              </a:rPr>
              <a:t> Ed leads the </a:t>
            </a:r>
            <a:r>
              <a:rPr lang="en-US" sz="1400" dirty="0" err="1">
                <a:latin typeface="+mn-lt"/>
              </a:rPr>
              <a:t>Bel</a:t>
            </a:r>
            <a:r>
              <a:rPr lang="en-US" sz="1400" dirty="0">
                <a:latin typeface="+mn-lt"/>
              </a:rPr>
              <a:t> Brands USA Little Chute plant in producing award winning </a:t>
            </a:r>
            <a:r>
              <a:rPr lang="en-US" sz="1400" dirty="0" err="1">
                <a:latin typeface="+mn-lt"/>
              </a:rPr>
              <a:t>Merkts</a:t>
            </a:r>
            <a:r>
              <a:rPr lang="en-US" sz="1400" dirty="0">
                <a:latin typeface="+mn-lt"/>
              </a:rPr>
              <a:t>, Kaukauna, </a:t>
            </a:r>
            <a:r>
              <a:rPr lang="en-US" sz="1400" dirty="0" err="1">
                <a:latin typeface="+mn-lt"/>
              </a:rPr>
              <a:t>Wispride</a:t>
            </a:r>
            <a:r>
              <a:rPr lang="en-US" sz="1400" dirty="0">
                <a:latin typeface="+mn-lt"/>
              </a:rPr>
              <a:t>, Owl’s Nest, and </a:t>
            </a:r>
            <a:r>
              <a:rPr lang="en-US" sz="1400" dirty="0" err="1">
                <a:latin typeface="+mn-lt"/>
              </a:rPr>
              <a:t>Boursin</a:t>
            </a:r>
            <a:r>
              <a:rPr lang="en-US" sz="1400" dirty="0">
                <a:latin typeface="+mn-lt"/>
              </a:rPr>
              <a:t> spreadable cheeses, along with, Prices pimento sandwich spread.  Ed joined </a:t>
            </a:r>
            <a:r>
              <a:rPr lang="en-US" sz="1400" dirty="0" err="1">
                <a:latin typeface="+mn-lt"/>
              </a:rPr>
              <a:t>Bel</a:t>
            </a:r>
            <a:r>
              <a:rPr lang="en-US" sz="1400" dirty="0">
                <a:latin typeface="+mn-lt"/>
              </a:rPr>
              <a:t> in 1999 as the Manufacturing Manager in Little Chute and has been Plant Director since 2010. In 2012, Ed and his Little Chute team achieved FSSC 22000 certification, one of the highest standards for global food safety. The plant was re-certified for FSSC 22000 in 2013. </a:t>
            </a:r>
          </a:p>
          <a:p>
            <a:r>
              <a:rPr lang="en-US" sz="1400" dirty="0">
                <a:latin typeface="+mn-lt"/>
              </a:rPr>
              <a:t> </a:t>
            </a:r>
          </a:p>
          <a:p>
            <a:pPr marL="0" indent="0"/>
            <a:r>
              <a:rPr lang="en-US" sz="1400" dirty="0">
                <a:latin typeface="+mn-lt"/>
              </a:rPr>
              <a:t>Ed has 30 years of food industry experience and was previously responsible for multiple plants as Plant Manager with Stella Foods, Inc. He served six years travelling the world with the United States Navy.  Ed earned a Bachelor of Science degree in Business from Salve Regina University in Newport, Rhode Island.</a:t>
            </a:r>
          </a:p>
        </p:txBody>
      </p:sp>
      <p:sp>
        <p:nvSpPr>
          <p:cNvPr id="3" name="TextBox 2"/>
          <p:cNvSpPr txBox="1"/>
          <p:nvPr/>
        </p:nvSpPr>
        <p:spPr>
          <a:xfrm>
            <a:off x="1752600" y="4074258"/>
            <a:ext cx="6622165" cy="2462213"/>
          </a:xfrm>
          <a:prstGeom prst="rect">
            <a:avLst/>
          </a:prstGeom>
          <a:noFill/>
        </p:spPr>
        <p:txBody>
          <a:bodyPr wrap="square" rtlCol="0">
            <a:spAutoFit/>
          </a:bodyPr>
          <a:lstStyle/>
          <a:p>
            <a:r>
              <a:rPr lang="en-US" sz="1400" b="1" dirty="0"/>
              <a:t>Mark </a:t>
            </a:r>
            <a:r>
              <a:rPr lang="en-US" sz="1400" b="1" dirty="0" err="1"/>
              <a:t>Riemer</a:t>
            </a:r>
            <a:r>
              <a:rPr lang="en-US" sz="1400" b="1" dirty="0"/>
              <a:t>, Manufacturing and Supply Chain Manager, Little Chute, Wisconsin, </a:t>
            </a:r>
            <a:r>
              <a:rPr lang="en-US" sz="1400" b="1" dirty="0" err="1"/>
              <a:t>Bel</a:t>
            </a:r>
            <a:r>
              <a:rPr lang="en-US" sz="1400" b="1" dirty="0"/>
              <a:t> Brands USA. </a:t>
            </a:r>
            <a:r>
              <a:rPr lang="en-US" sz="1400" dirty="0"/>
              <a:t> Mark manages the manufacturing and supply chain functions at the </a:t>
            </a:r>
            <a:r>
              <a:rPr lang="en-US" sz="1400" dirty="0" err="1"/>
              <a:t>Bel</a:t>
            </a:r>
            <a:r>
              <a:rPr lang="en-US" sz="1400" dirty="0"/>
              <a:t> Brands USA Little Chute plant.  Mark joined </a:t>
            </a:r>
            <a:r>
              <a:rPr lang="en-US" sz="1400" dirty="0" err="1"/>
              <a:t>Bel</a:t>
            </a:r>
            <a:r>
              <a:rPr lang="en-US" sz="1400" dirty="0"/>
              <a:t> in 2007 as Procurement Manager and has been Manufacturing and Supply Chain Manager since 2011.  Mark is one of the FSSC 22000 team leaders and was part of the FSSC 22000 implementation team.</a:t>
            </a:r>
          </a:p>
          <a:p>
            <a:r>
              <a:rPr lang="en-US" sz="1400" dirty="0"/>
              <a:t> </a:t>
            </a:r>
          </a:p>
          <a:p>
            <a:r>
              <a:rPr lang="en-US" sz="1400" dirty="0"/>
              <a:t>Mark has 20 years of purchasing and manufacturing experience with 17 years in the food industry.  Mark previously worked at Anchor Food Products as Co-Pack Purchasing Manager, where he was responsible for negotiating agreements and managing the co-pack supplier base.  Mark earned his Masters of Business degree from University of Wisconsin-Oshkosh, Oshkosh, Wisconsin.</a:t>
            </a:r>
          </a:p>
        </p:txBody>
      </p:sp>
      <p:pic>
        <p:nvPicPr>
          <p:cNvPr id="7" name="Picture 6" descr="C:\Users\kmulcahy\AppData\Local\Microsoft\Windows\Temporary Internet Files\Content.Word\DSC_2932 - Ed Blasca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371600"/>
            <a:ext cx="1295400" cy="1760538"/>
          </a:xfrm>
          <a:prstGeom prst="rect">
            <a:avLst/>
          </a:prstGeom>
          <a:noFill/>
          <a:ln>
            <a:noFill/>
          </a:ln>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478972" y="4243586"/>
            <a:ext cx="1273628" cy="1602980"/>
          </a:xfrm>
          <a:prstGeom prst="rect">
            <a:avLst/>
          </a:prstGeom>
        </p:spPr>
      </p:pic>
    </p:spTree>
    <p:extLst>
      <p:ext uri="{BB962C8B-B14F-4D97-AF65-F5344CB8AC3E}">
        <p14:creationId xmlns:p14="http://schemas.microsoft.com/office/powerpoint/2010/main" val="274485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560"/>
          <a:stretch/>
        </p:blipFill>
        <p:spPr bwMode="auto">
          <a:xfrm>
            <a:off x="-2362200" y="-8467"/>
            <a:ext cx="85835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084135"/>
            <a:ext cx="3429000" cy="861774"/>
          </a:xfrm>
          <a:prstGeom prst="rect">
            <a:avLst/>
          </a:prstGeom>
          <a:noFill/>
        </p:spPr>
        <p:txBody>
          <a:bodyPr wrap="square" rtlCol="0">
            <a:spAutoFit/>
          </a:bodyPr>
          <a:lstStyle/>
          <a:p>
            <a:r>
              <a:rPr lang="en-US" sz="5000" dirty="0" smtClean="0">
                <a:solidFill>
                  <a:schemeClr val="bg1"/>
                </a:solidFill>
              </a:rPr>
              <a:t>Thank you!</a:t>
            </a:r>
            <a:endParaRPr lang="en-US" sz="5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097" y="6341533"/>
            <a:ext cx="2444503" cy="4092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358" y="4394200"/>
            <a:ext cx="2841413" cy="1168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358" y="2644854"/>
            <a:ext cx="2682242" cy="17054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7487" y="5593832"/>
            <a:ext cx="1434513" cy="12077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6307" y="1545800"/>
            <a:ext cx="2685293" cy="100215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7920" y="76200"/>
            <a:ext cx="2849880" cy="1484376"/>
          </a:xfrm>
          <a:prstGeom prst="rect">
            <a:avLst/>
          </a:prstGeom>
        </p:spPr>
      </p:pic>
    </p:spTree>
    <p:extLst>
      <p:ext uri="{BB962C8B-B14F-4D97-AF65-F5344CB8AC3E}">
        <p14:creationId xmlns:p14="http://schemas.microsoft.com/office/powerpoint/2010/main" val="38468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54" y="16328"/>
            <a:ext cx="10262507" cy="684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838199"/>
            <a:ext cx="9220200" cy="1631216"/>
          </a:xfrm>
          <a:prstGeom prst="rect">
            <a:avLst/>
          </a:prstGeom>
          <a:noFill/>
        </p:spPr>
        <p:txBody>
          <a:bodyPr wrap="square" rtlCol="0">
            <a:spAutoFit/>
          </a:bodyPr>
          <a:lstStyle/>
          <a:p>
            <a:r>
              <a:rPr lang="en-US" sz="6000" dirty="0" smtClean="0">
                <a:solidFill>
                  <a:schemeClr val="bg1"/>
                </a:solidFill>
              </a:rPr>
              <a:t>FSSC 22000</a:t>
            </a:r>
          </a:p>
          <a:p>
            <a:r>
              <a:rPr lang="en-US" sz="4000" dirty="0" smtClean="0">
                <a:solidFill>
                  <a:schemeClr val="bg1"/>
                </a:solidFill>
              </a:rPr>
              <a:t>The “</a:t>
            </a:r>
            <a:r>
              <a:rPr lang="en-US" sz="4000" i="1" dirty="0" smtClean="0">
                <a:solidFill>
                  <a:schemeClr val="bg1"/>
                </a:solidFill>
              </a:rPr>
              <a:t>Super Bowl” </a:t>
            </a:r>
            <a:r>
              <a:rPr lang="en-US" sz="4000" dirty="0" smtClean="0">
                <a:solidFill>
                  <a:schemeClr val="bg1"/>
                </a:solidFill>
              </a:rPr>
              <a:t>of Food Quality &amp; Safety</a:t>
            </a:r>
            <a:endParaRPr lang="en-US" sz="4000" dirty="0">
              <a:solidFill>
                <a:schemeClr val="bg1"/>
              </a:solidFill>
            </a:endParaRPr>
          </a:p>
        </p:txBody>
      </p:sp>
    </p:spTree>
    <p:extLst>
      <p:ext uri="{BB962C8B-B14F-4D97-AF65-F5344CB8AC3E}">
        <p14:creationId xmlns:p14="http://schemas.microsoft.com/office/powerpoint/2010/main" val="11736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1249362"/>
          </a:xfrm>
        </p:spPr>
        <p:txBody>
          <a:bodyPr>
            <a:normAutofit/>
          </a:bodyPr>
          <a:lstStyle/>
          <a:p>
            <a:pPr algn="l">
              <a:lnSpc>
                <a:spcPts val="4100"/>
              </a:lnSpc>
            </a:pPr>
            <a:r>
              <a:rPr lang="en-US" dirty="0">
                <a:solidFill>
                  <a:srgbClr val="FF0000"/>
                </a:solidFill>
              </a:rPr>
              <a:t>A 2-year </a:t>
            </a:r>
            <a:r>
              <a:rPr lang="en-US" dirty="0" smtClean="0">
                <a:solidFill>
                  <a:srgbClr val="FF0000"/>
                </a:solidFill>
              </a:rPr>
              <a:t>Quest </a:t>
            </a:r>
            <a:r>
              <a:rPr lang="en-US" dirty="0">
                <a:solidFill>
                  <a:srgbClr val="FF0000"/>
                </a:solidFill>
              </a:rPr>
              <a:t/>
            </a:r>
            <a:br>
              <a:rPr lang="en-US" dirty="0">
                <a:solidFill>
                  <a:srgbClr val="FF0000"/>
                </a:solidFill>
              </a:rPr>
            </a:b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5" name="TextBox 4"/>
          <p:cNvSpPr txBox="1"/>
          <p:nvPr/>
        </p:nvSpPr>
        <p:spPr>
          <a:xfrm>
            <a:off x="685800" y="5334000"/>
            <a:ext cx="8001000" cy="1508105"/>
          </a:xfrm>
          <a:prstGeom prst="rect">
            <a:avLst/>
          </a:prstGeom>
          <a:noFill/>
        </p:spPr>
        <p:txBody>
          <a:bodyPr wrap="square" rtlCol="0">
            <a:spAutoFit/>
          </a:bodyPr>
          <a:lstStyle/>
          <a:p>
            <a:r>
              <a:rPr lang="en-US" sz="2800" i="1" dirty="0" smtClean="0">
                <a:solidFill>
                  <a:srgbClr val="FF0000"/>
                </a:solidFill>
              </a:rPr>
              <a:t>“The </a:t>
            </a:r>
            <a:r>
              <a:rPr lang="en-US" sz="2800" i="1" dirty="0">
                <a:solidFill>
                  <a:srgbClr val="FF0000"/>
                </a:solidFill>
              </a:rPr>
              <a:t>only place success comes before work is in the dictionary</a:t>
            </a:r>
            <a:r>
              <a:rPr lang="en-US" sz="2800" i="1" dirty="0" smtClean="0">
                <a:solidFill>
                  <a:srgbClr val="FF0000"/>
                </a:solidFill>
              </a:rPr>
              <a:t>.” </a:t>
            </a:r>
            <a:r>
              <a:rPr lang="en-US" sz="2000" dirty="0" smtClean="0">
                <a:solidFill>
                  <a:srgbClr val="FF0000"/>
                </a:solidFill>
              </a:rPr>
              <a:t>-</a:t>
            </a:r>
            <a:r>
              <a:rPr lang="en-US" dirty="0">
                <a:solidFill>
                  <a:srgbClr val="FF0000"/>
                </a:solidFill>
              </a:rPr>
              <a:t>Vince Lombardi</a:t>
            </a:r>
            <a:br>
              <a:rPr lang="en-US" dirty="0">
                <a:solidFill>
                  <a:srgbClr val="FF0000"/>
                </a:solidFill>
              </a:rPr>
            </a:br>
            <a:endParaRPr lang="en-US" dirty="0">
              <a:solidFill>
                <a:srgbClr val="FF0000"/>
              </a:solidFill>
            </a:endParaRPr>
          </a:p>
          <a:p>
            <a:endParaRPr lang="en-US" dirty="0"/>
          </a:p>
        </p:txBody>
      </p:sp>
      <p:sp>
        <p:nvSpPr>
          <p:cNvPr id="7" name="TextBox 6"/>
          <p:cNvSpPr txBox="1"/>
          <p:nvPr/>
        </p:nvSpPr>
        <p:spPr>
          <a:xfrm>
            <a:off x="685800" y="1195149"/>
            <a:ext cx="7848600" cy="4062651"/>
          </a:xfrm>
          <a:prstGeom prst="rect">
            <a:avLst/>
          </a:prstGeom>
          <a:noFill/>
        </p:spPr>
        <p:txBody>
          <a:bodyPr wrap="square" rtlCol="0">
            <a:spAutoFit/>
          </a:bodyPr>
          <a:lstStyle/>
          <a:p>
            <a:r>
              <a:rPr lang="en-US" sz="2400" b="1" dirty="0"/>
              <a:t>FSSC 22000 Certification: </a:t>
            </a:r>
          </a:p>
          <a:p>
            <a:r>
              <a:rPr lang="en-US" sz="2400" dirty="0" smtClean="0"/>
              <a:t>More </a:t>
            </a:r>
            <a:r>
              <a:rPr lang="en-US" sz="2400" dirty="0"/>
              <a:t>than a process change, it is a fully integrated Food Safety and Quality System across the entire supply chain from vendors to consumers.</a:t>
            </a:r>
          </a:p>
          <a:p>
            <a:endParaRPr lang="en-US" sz="2400" dirty="0" smtClean="0"/>
          </a:p>
          <a:p>
            <a:r>
              <a:rPr lang="en-US" sz="2400" dirty="0" smtClean="0"/>
              <a:t>Initially </a:t>
            </a:r>
            <a:r>
              <a:rPr lang="en-US" sz="2400" dirty="0"/>
              <a:t>based on ISO 22000, the global food safety management system </a:t>
            </a:r>
            <a:r>
              <a:rPr lang="en-US" sz="2400" dirty="0" smtClean="0"/>
              <a:t>standard.</a:t>
            </a:r>
          </a:p>
          <a:p>
            <a:endParaRPr lang="en-US" sz="2400" dirty="0" smtClean="0"/>
          </a:p>
          <a:p>
            <a:r>
              <a:rPr lang="en-US" sz="2400" dirty="0"/>
              <a:t>F</a:t>
            </a:r>
            <a:r>
              <a:rPr lang="en-US" sz="2400" dirty="0" smtClean="0"/>
              <a:t>ully </a:t>
            </a:r>
            <a:r>
              <a:rPr lang="en-US" sz="2400" dirty="0"/>
              <a:t>recognized by the Global Food Safety Initiative (GFSI</a:t>
            </a:r>
            <a:r>
              <a:rPr lang="en-US" sz="2400" dirty="0" smtClean="0"/>
              <a:t>).</a:t>
            </a:r>
            <a:endParaRPr lang="en-US" sz="2400" dirty="0"/>
          </a:p>
          <a:p>
            <a:endParaRPr lang="en-US" sz="2400" dirty="0" smtClean="0"/>
          </a:p>
          <a:p>
            <a:endParaRPr lang="en-US" dirty="0"/>
          </a:p>
        </p:txBody>
      </p:sp>
    </p:spTree>
    <p:extLst>
      <p:ext uri="{BB962C8B-B14F-4D97-AF65-F5344CB8AC3E}">
        <p14:creationId xmlns:p14="http://schemas.microsoft.com/office/powerpoint/2010/main" val="266033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1249362"/>
          </a:xfrm>
        </p:spPr>
        <p:txBody>
          <a:bodyPr>
            <a:normAutofit/>
          </a:bodyPr>
          <a:lstStyle/>
          <a:p>
            <a:pPr algn="l">
              <a:lnSpc>
                <a:spcPts val="4100"/>
              </a:lnSpc>
            </a:pPr>
            <a:r>
              <a:rPr lang="en-US" dirty="0" smtClean="0">
                <a:solidFill>
                  <a:srgbClr val="FF0000"/>
                </a:solidFill>
              </a:rPr>
              <a:t>Step 1: Assemble the Team</a:t>
            </a:r>
            <a:br>
              <a:rPr lang="en-US" dirty="0" smtClean="0">
                <a:solidFill>
                  <a:srgbClr val="FF0000"/>
                </a:solidFill>
              </a:rPr>
            </a:b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056" y="1404937"/>
            <a:ext cx="5743309"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83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1249362"/>
          </a:xfrm>
        </p:spPr>
        <p:txBody>
          <a:bodyPr>
            <a:normAutofit/>
          </a:bodyPr>
          <a:lstStyle/>
          <a:p>
            <a:pPr algn="l">
              <a:lnSpc>
                <a:spcPts val="4100"/>
              </a:lnSpc>
            </a:pPr>
            <a:r>
              <a:rPr lang="en-US" dirty="0" smtClean="0">
                <a:solidFill>
                  <a:srgbClr val="FF0000"/>
                </a:solidFill>
              </a:rPr>
              <a:t>Our Team</a:t>
            </a:r>
            <a:r>
              <a:rPr lang="en-US" dirty="0">
                <a:solidFill>
                  <a:srgbClr val="FF0000"/>
                </a:solidFill>
              </a:rPr>
              <a:t/>
            </a:r>
            <a:br>
              <a:rPr lang="en-US" dirty="0">
                <a:solidFill>
                  <a:srgbClr val="FF0000"/>
                </a:solidFill>
              </a:rPr>
            </a:b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6" name="Content Placeholder 2"/>
          <p:cNvSpPr txBox="1">
            <a:spLocks/>
          </p:cNvSpPr>
          <p:nvPr/>
        </p:nvSpPr>
        <p:spPr bwMode="auto">
          <a:xfrm>
            <a:off x="863456" y="1383166"/>
            <a:ext cx="816927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marL="0" lvl="1" algn="ctr" defTabSz="914400" eaLnBrk="1" hangingPunct="1">
              <a:buClr>
                <a:srgbClr val="FF3300"/>
              </a:buClr>
              <a:buSzPct val="110000"/>
              <a:buFont typeface="Arial" charset="0"/>
              <a:buNone/>
            </a:pPr>
            <a:endParaRPr lang="en-US" sz="2400" dirty="0">
              <a:solidFill>
                <a:srgbClr val="000000"/>
              </a:solidFill>
              <a:latin typeface="Calibri" pitchFamily="34" charset="0"/>
            </a:endParaRPr>
          </a:p>
          <a:p>
            <a:pPr marL="0" lvl="1" defTabSz="914400" eaLnBrk="1" hangingPunct="1">
              <a:buClr>
                <a:srgbClr val="FF3300"/>
              </a:buClr>
              <a:buSzPct val="110000"/>
              <a:buFont typeface="Arial" charset="0"/>
              <a:buNone/>
            </a:pPr>
            <a:r>
              <a:rPr lang="en-US" sz="2400" dirty="0">
                <a:solidFill>
                  <a:srgbClr val="000000"/>
                </a:solidFill>
                <a:latin typeface="Calibri" pitchFamily="34" charset="0"/>
              </a:rPr>
              <a:t>Ed Blascak	– </a:t>
            </a:r>
            <a:r>
              <a:rPr lang="en-US" sz="2400" dirty="0" smtClean="0">
                <a:solidFill>
                  <a:srgbClr val="000000"/>
                </a:solidFill>
                <a:latin typeface="Calibri" pitchFamily="34" charset="0"/>
              </a:rPr>
              <a:t>Director of Operations </a:t>
            </a:r>
            <a:endParaRPr lang="en-US" sz="2400" dirty="0">
              <a:solidFill>
                <a:srgbClr val="000000"/>
              </a:solidFill>
              <a:latin typeface="Calibri" pitchFamily="34" charset="0"/>
            </a:endParaRPr>
          </a:p>
          <a:p>
            <a:pPr marL="0" lvl="1" defTabSz="914400" eaLnBrk="1" hangingPunct="1">
              <a:buClr>
                <a:srgbClr val="FF3300"/>
              </a:buClr>
              <a:buSzPct val="110000"/>
              <a:buFont typeface="Arial" charset="0"/>
              <a:buNone/>
            </a:pPr>
            <a:r>
              <a:rPr lang="en-US" sz="2400" dirty="0">
                <a:solidFill>
                  <a:srgbClr val="000000"/>
                </a:solidFill>
                <a:latin typeface="Calibri" pitchFamily="34" charset="0"/>
              </a:rPr>
              <a:t>Anjan Reddy	– </a:t>
            </a:r>
            <a:r>
              <a:rPr lang="en-US" sz="2400" dirty="0" smtClean="0">
                <a:solidFill>
                  <a:srgbClr val="000000"/>
                </a:solidFill>
                <a:latin typeface="Calibri" pitchFamily="34" charset="0"/>
              </a:rPr>
              <a:t>Director of Research &amp; Development </a:t>
            </a:r>
            <a:endParaRPr lang="en-US" sz="2400" dirty="0">
              <a:solidFill>
                <a:srgbClr val="000000"/>
              </a:solidFill>
              <a:latin typeface="Calibri" pitchFamily="34" charset="0"/>
            </a:endParaRPr>
          </a:p>
          <a:p>
            <a:pPr marL="0" lvl="1" defTabSz="914400" eaLnBrk="1" hangingPunct="1">
              <a:buClr>
                <a:srgbClr val="FF3300"/>
              </a:buClr>
              <a:buSzPct val="110000"/>
              <a:buFont typeface="Arial" charset="0"/>
              <a:buNone/>
            </a:pPr>
            <a:r>
              <a:rPr lang="en-US" sz="2400" dirty="0">
                <a:solidFill>
                  <a:srgbClr val="000000"/>
                </a:solidFill>
                <a:latin typeface="Calibri" pitchFamily="34" charset="0"/>
              </a:rPr>
              <a:t>Mark </a:t>
            </a:r>
            <a:r>
              <a:rPr lang="en-US" sz="2400" dirty="0" err="1" smtClean="0">
                <a:solidFill>
                  <a:srgbClr val="000000"/>
                </a:solidFill>
                <a:latin typeface="Calibri" pitchFamily="34" charset="0"/>
              </a:rPr>
              <a:t>Riemer</a:t>
            </a:r>
            <a:r>
              <a:rPr lang="en-US" sz="2400" dirty="0">
                <a:solidFill>
                  <a:srgbClr val="000000"/>
                </a:solidFill>
                <a:latin typeface="Calibri" pitchFamily="34" charset="0"/>
              </a:rPr>
              <a:t>	– Manufacturing &amp; Supply Chain Manager</a:t>
            </a:r>
          </a:p>
          <a:p>
            <a:pPr marL="0" lvl="1" defTabSz="914400" eaLnBrk="1" hangingPunct="1">
              <a:buClr>
                <a:srgbClr val="FF3300"/>
              </a:buClr>
              <a:buSzPct val="110000"/>
              <a:buFont typeface="Arial" charset="0"/>
              <a:buNone/>
            </a:pPr>
            <a:r>
              <a:rPr lang="en-US" sz="2400" dirty="0">
                <a:solidFill>
                  <a:srgbClr val="000000"/>
                </a:solidFill>
                <a:latin typeface="Calibri" pitchFamily="34" charset="0"/>
              </a:rPr>
              <a:t>Kelly Suprise  </a:t>
            </a:r>
            <a:r>
              <a:rPr lang="en-US" sz="2400" dirty="0" smtClean="0">
                <a:solidFill>
                  <a:srgbClr val="000000"/>
                </a:solidFill>
                <a:latin typeface="Calibri" pitchFamily="34" charset="0"/>
              </a:rPr>
              <a:t>  – Quality </a:t>
            </a:r>
            <a:r>
              <a:rPr lang="en-US" sz="2400" dirty="0">
                <a:solidFill>
                  <a:srgbClr val="000000"/>
                </a:solidFill>
                <a:latin typeface="Calibri" pitchFamily="34" charset="0"/>
              </a:rPr>
              <a:t>&amp; Regulation </a:t>
            </a:r>
            <a:r>
              <a:rPr lang="en-US" sz="2400" dirty="0" smtClean="0">
                <a:solidFill>
                  <a:srgbClr val="000000"/>
                </a:solidFill>
                <a:latin typeface="Calibri" pitchFamily="34" charset="0"/>
              </a:rPr>
              <a:t>Manager </a:t>
            </a:r>
          </a:p>
          <a:p>
            <a:pPr marL="0" lvl="1" defTabSz="914400" eaLnBrk="1" hangingPunct="1">
              <a:buClr>
                <a:srgbClr val="FF3300"/>
              </a:buClr>
              <a:buSzPct val="110000"/>
              <a:buFont typeface="Arial" charset="0"/>
              <a:buNone/>
            </a:pPr>
            <a:r>
              <a:rPr lang="en-US" sz="2400" dirty="0" smtClean="0">
                <a:solidFill>
                  <a:srgbClr val="000000"/>
                </a:solidFill>
                <a:latin typeface="Calibri" pitchFamily="34" charset="0"/>
              </a:rPr>
              <a:t>Greg </a:t>
            </a:r>
            <a:r>
              <a:rPr lang="en-US" sz="2400" dirty="0">
                <a:solidFill>
                  <a:srgbClr val="000000"/>
                </a:solidFill>
                <a:latin typeface="Calibri" pitchFamily="34" charset="0"/>
              </a:rPr>
              <a:t>May 	– Quality Services Manager</a:t>
            </a:r>
          </a:p>
          <a:p>
            <a:pPr marL="0" lvl="1" defTabSz="914400" eaLnBrk="1" hangingPunct="1">
              <a:buClr>
                <a:srgbClr val="FF3300"/>
              </a:buClr>
              <a:buSzPct val="110000"/>
              <a:buFont typeface="Arial" charset="0"/>
              <a:buNone/>
            </a:pPr>
            <a:r>
              <a:rPr lang="en-US" sz="2400" dirty="0">
                <a:solidFill>
                  <a:srgbClr val="000000"/>
                </a:solidFill>
                <a:latin typeface="Calibri" pitchFamily="34" charset="0"/>
              </a:rPr>
              <a:t>Jeff Weiland	– Senior Production </a:t>
            </a:r>
            <a:r>
              <a:rPr lang="en-US" sz="2400" dirty="0" smtClean="0">
                <a:solidFill>
                  <a:srgbClr val="000000"/>
                </a:solidFill>
                <a:latin typeface="Calibri" pitchFamily="34" charset="0"/>
              </a:rPr>
              <a:t>Supervisor</a:t>
            </a:r>
          </a:p>
          <a:p>
            <a:pPr marL="0" lvl="1" defTabSz="914400" eaLnBrk="1" hangingPunct="1">
              <a:buClr>
                <a:srgbClr val="FF3300"/>
              </a:buClr>
              <a:buSzPct val="110000"/>
              <a:buFont typeface="Arial" charset="0"/>
              <a:buNone/>
            </a:pPr>
            <a:endParaRPr lang="en-US" sz="2400" dirty="0">
              <a:solidFill>
                <a:srgbClr val="000000"/>
              </a:solidFill>
              <a:latin typeface="Calibri" pitchFamily="34" charset="0"/>
            </a:endParaRPr>
          </a:p>
          <a:p>
            <a:pPr marL="0" lvl="1" defTabSz="914400" eaLnBrk="1" hangingPunct="1">
              <a:buClr>
                <a:srgbClr val="FF3300"/>
              </a:buClr>
              <a:buSzPct val="110000"/>
              <a:buFont typeface="Arial" charset="0"/>
              <a:buNone/>
            </a:pPr>
            <a:r>
              <a:rPr lang="en-US" sz="2400" dirty="0" smtClean="0">
                <a:solidFill>
                  <a:srgbClr val="000000"/>
                </a:solidFill>
                <a:latin typeface="Calibri" pitchFamily="34" charset="0"/>
              </a:rPr>
              <a:t>            ...and 150+ dedicated plant employees!</a:t>
            </a:r>
          </a:p>
          <a:p>
            <a:pPr marL="0" lvl="1" defTabSz="914400" eaLnBrk="1" hangingPunct="1">
              <a:buClr>
                <a:srgbClr val="FF3300"/>
              </a:buClr>
              <a:buSzPct val="110000"/>
              <a:buFont typeface="Arial" charset="0"/>
              <a:buNone/>
            </a:pPr>
            <a:endParaRPr lang="en-US" sz="2400" dirty="0">
              <a:solidFill>
                <a:srgbClr val="000000"/>
              </a:solidFill>
              <a:latin typeface="Calibri" pitchFamily="34" charset="0"/>
            </a:endParaRPr>
          </a:p>
        </p:txBody>
      </p:sp>
      <p:sp>
        <p:nvSpPr>
          <p:cNvPr id="8" name="TextBox 7"/>
          <p:cNvSpPr txBox="1"/>
          <p:nvPr/>
        </p:nvSpPr>
        <p:spPr>
          <a:xfrm>
            <a:off x="863456" y="5029200"/>
            <a:ext cx="7306892" cy="830997"/>
          </a:xfrm>
          <a:prstGeom prst="rect">
            <a:avLst/>
          </a:prstGeom>
          <a:noFill/>
        </p:spPr>
        <p:txBody>
          <a:bodyPr wrap="square" rtlCol="0">
            <a:spAutoFit/>
          </a:bodyPr>
          <a:lstStyle/>
          <a:p>
            <a:r>
              <a:rPr lang="en-US" sz="2400" i="1" dirty="0">
                <a:solidFill>
                  <a:srgbClr val="E21B19"/>
                </a:solidFill>
              </a:rPr>
              <a:t>“The achievements of an organization are the results of the combined effort of each </a:t>
            </a:r>
            <a:r>
              <a:rPr lang="en-US" sz="2400" i="1" dirty="0" smtClean="0">
                <a:solidFill>
                  <a:srgbClr val="E21B19"/>
                </a:solidFill>
              </a:rPr>
              <a:t>individual.” </a:t>
            </a:r>
            <a:r>
              <a:rPr lang="en-US" sz="2000" dirty="0">
                <a:solidFill>
                  <a:srgbClr val="FF0000"/>
                </a:solidFill>
              </a:rPr>
              <a:t>-Vince Lombardi</a:t>
            </a:r>
            <a:endParaRPr lang="en-US" sz="2400" dirty="0"/>
          </a:p>
        </p:txBody>
      </p:sp>
    </p:spTree>
    <p:extLst>
      <p:ext uri="{BB962C8B-B14F-4D97-AF65-F5344CB8AC3E}">
        <p14:creationId xmlns:p14="http://schemas.microsoft.com/office/powerpoint/2010/main" val="1783809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11842257" cy="797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28600"/>
            <a:ext cx="5486400" cy="1754326"/>
          </a:xfrm>
          <a:prstGeom prst="rect">
            <a:avLst/>
          </a:prstGeom>
          <a:noFill/>
        </p:spPr>
        <p:txBody>
          <a:bodyPr wrap="square" rtlCol="0">
            <a:spAutoFit/>
          </a:bodyPr>
          <a:lstStyle/>
          <a:p>
            <a:r>
              <a:rPr lang="en-US" sz="5400" dirty="0" smtClean="0">
                <a:solidFill>
                  <a:schemeClr val="bg1"/>
                </a:solidFill>
              </a:rPr>
              <a:t>Stage 1:                  	Game Plan</a:t>
            </a:r>
            <a:endParaRPr lang="en-US" sz="5400" dirty="0">
              <a:solidFill>
                <a:schemeClr val="bg1"/>
              </a:solidFill>
            </a:endParaRPr>
          </a:p>
        </p:txBody>
      </p:sp>
    </p:spTree>
    <p:extLst>
      <p:ext uri="{BB962C8B-B14F-4D97-AF65-F5344CB8AC3E}">
        <p14:creationId xmlns:p14="http://schemas.microsoft.com/office/powerpoint/2010/main" val="3545171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1249362"/>
          </a:xfrm>
        </p:spPr>
        <p:txBody>
          <a:bodyPr>
            <a:normAutofit/>
          </a:bodyPr>
          <a:lstStyle/>
          <a:p>
            <a:pPr algn="l">
              <a:lnSpc>
                <a:spcPts val="4100"/>
              </a:lnSpc>
            </a:pPr>
            <a:r>
              <a:rPr lang="en-US" dirty="0" smtClean="0">
                <a:solidFill>
                  <a:srgbClr val="FF0000"/>
                </a:solidFill>
              </a:rPr>
              <a:t>Creating the Game Plan</a:t>
            </a:r>
            <a:r>
              <a:rPr lang="en-US" dirty="0">
                <a:solidFill>
                  <a:srgbClr val="FF0000"/>
                </a:solidFill>
              </a:rPr>
              <a:t/>
            </a:r>
            <a:br>
              <a:rPr lang="en-US" dirty="0">
                <a:solidFill>
                  <a:srgbClr val="FF0000"/>
                </a:solidFill>
              </a:rPr>
            </a:b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sp>
        <p:nvSpPr>
          <p:cNvPr id="6" name="Content Placeholder 2"/>
          <p:cNvSpPr txBox="1">
            <a:spLocks/>
          </p:cNvSpPr>
          <p:nvPr/>
        </p:nvSpPr>
        <p:spPr bwMode="auto">
          <a:xfrm>
            <a:off x="549729" y="1143000"/>
            <a:ext cx="816927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06" charset="-128"/>
              </a:defRPr>
            </a:lvl1pPr>
            <a:lvl2pPr>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marL="0" lvl="1" defTabSz="914400" eaLnBrk="1" hangingPunct="1">
              <a:buClr>
                <a:srgbClr val="FF3300"/>
              </a:buClr>
              <a:buSzPct val="110000"/>
            </a:pPr>
            <a:r>
              <a:rPr lang="en-US" sz="2800" b="1" dirty="0" smtClean="0">
                <a:solidFill>
                  <a:srgbClr val="000000"/>
                </a:solidFill>
                <a:latin typeface="Calibri" pitchFamily="34" charset="0"/>
              </a:rPr>
              <a:t>Stage 1 - The Pre-Audit </a:t>
            </a:r>
          </a:p>
          <a:p>
            <a:pPr marL="0" lvl="1" defTabSz="914400" eaLnBrk="1" hangingPunct="1">
              <a:buClr>
                <a:srgbClr val="FF3300"/>
              </a:buClr>
              <a:buSzPct val="110000"/>
            </a:pPr>
            <a:r>
              <a:rPr lang="en-US" sz="2400" dirty="0" smtClean="0">
                <a:solidFill>
                  <a:srgbClr val="000000"/>
                </a:solidFill>
                <a:latin typeface="Calibri" pitchFamily="34" charset="0"/>
              </a:rPr>
              <a:t>A self-evaluation to see where you stand</a:t>
            </a:r>
          </a:p>
          <a:p>
            <a:pPr marL="0" lvl="1" defTabSz="914400" eaLnBrk="1" hangingPunct="1">
              <a:buClr>
                <a:srgbClr val="FF3300"/>
              </a:buClr>
              <a:buSzPct val="110000"/>
            </a:pPr>
            <a:endParaRPr lang="en-US" sz="2400" dirty="0">
              <a:solidFill>
                <a:srgbClr val="000000"/>
              </a:solidFill>
              <a:latin typeface="Calibri" pitchFamily="34" charset="0"/>
            </a:endParaRPr>
          </a:p>
          <a:p>
            <a:pPr marL="0" lvl="1" defTabSz="914400" eaLnBrk="1" hangingPunct="1">
              <a:buClr>
                <a:srgbClr val="FF3300"/>
              </a:buClr>
              <a:buSzPct val="110000"/>
            </a:pPr>
            <a:r>
              <a:rPr lang="en-US" sz="2800" b="1" dirty="0" smtClean="0">
                <a:solidFill>
                  <a:srgbClr val="000000"/>
                </a:solidFill>
                <a:latin typeface="Calibri" pitchFamily="34" charset="0"/>
              </a:rPr>
              <a:t>Gap Analysis </a:t>
            </a:r>
          </a:p>
          <a:p>
            <a:pPr marL="0" lvl="1" defTabSz="914400" eaLnBrk="1" hangingPunct="1">
              <a:buClr>
                <a:srgbClr val="FF3300"/>
              </a:buClr>
              <a:buSzPct val="110000"/>
            </a:pPr>
            <a:r>
              <a:rPr lang="en-US" sz="2400" dirty="0" smtClean="0">
                <a:solidFill>
                  <a:srgbClr val="000000"/>
                </a:solidFill>
                <a:latin typeface="Calibri" pitchFamily="34" charset="0"/>
              </a:rPr>
              <a:t>Helps to prioritize and identify the systems, procedures and processes needed to become FSSC certified</a:t>
            </a:r>
          </a:p>
          <a:p>
            <a:pPr marL="0" lvl="1">
              <a:buClr>
                <a:srgbClr val="FF3300"/>
              </a:buClr>
              <a:buSzPct val="110000"/>
            </a:pPr>
            <a:r>
              <a:rPr lang="en-US" sz="2400" dirty="0">
                <a:solidFill>
                  <a:srgbClr val="000000"/>
                </a:solidFill>
                <a:latin typeface="Calibri" pitchFamily="34" charset="0"/>
              </a:rPr>
              <a:t>	Purchasing to Manufacturing</a:t>
            </a:r>
          </a:p>
          <a:p>
            <a:pPr marL="0" lvl="1" defTabSz="914400" eaLnBrk="1" hangingPunct="1">
              <a:buClr>
                <a:srgbClr val="FF3300"/>
              </a:buClr>
              <a:buSzPct val="110000"/>
            </a:pPr>
            <a:r>
              <a:rPr lang="en-US" sz="2400" dirty="0" smtClean="0">
                <a:solidFill>
                  <a:srgbClr val="000000"/>
                </a:solidFill>
                <a:latin typeface="Calibri" pitchFamily="34" charset="0"/>
              </a:rPr>
              <a:t>	Documents &amp; Records</a:t>
            </a:r>
          </a:p>
          <a:p>
            <a:pPr marL="0" lvl="1" defTabSz="914400" eaLnBrk="1" hangingPunct="1">
              <a:buClr>
                <a:srgbClr val="FF3300"/>
              </a:buClr>
              <a:buSzPct val="110000"/>
            </a:pPr>
            <a:r>
              <a:rPr lang="en-US" sz="2400" dirty="0" smtClean="0">
                <a:solidFill>
                  <a:srgbClr val="000000"/>
                </a:solidFill>
                <a:latin typeface="Calibri" pitchFamily="34" charset="0"/>
              </a:rPr>
              <a:t>	HACCP Plan</a:t>
            </a:r>
          </a:p>
          <a:p>
            <a:pPr marL="0" lvl="1" defTabSz="914400" eaLnBrk="1" hangingPunct="1">
              <a:buClr>
                <a:srgbClr val="FF3300"/>
              </a:buClr>
              <a:buSzPct val="110000"/>
            </a:pPr>
            <a:r>
              <a:rPr lang="en-US" sz="2400" dirty="0">
                <a:solidFill>
                  <a:srgbClr val="000000"/>
                </a:solidFill>
                <a:latin typeface="Calibri" pitchFamily="34" charset="0"/>
              </a:rPr>
              <a:t>	</a:t>
            </a:r>
            <a:r>
              <a:rPr lang="en-US" sz="2400" dirty="0" smtClean="0">
                <a:solidFill>
                  <a:srgbClr val="000000"/>
                </a:solidFill>
                <a:latin typeface="Calibri" pitchFamily="34" charset="0"/>
              </a:rPr>
              <a:t>Labeling &amp; Traceability</a:t>
            </a:r>
          </a:p>
          <a:p>
            <a:pPr marL="0" lvl="1" defTabSz="914400" eaLnBrk="1" hangingPunct="1">
              <a:buClr>
                <a:srgbClr val="FF3300"/>
              </a:buClr>
              <a:buSzPct val="110000"/>
            </a:pPr>
            <a:r>
              <a:rPr lang="en-US" sz="2400" dirty="0">
                <a:solidFill>
                  <a:srgbClr val="000000"/>
                </a:solidFill>
                <a:latin typeface="Calibri" pitchFamily="34" charset="0"/>
              </a:rPr>
              <a:t>	</a:t>
            </a:r>
            <a:r>
              <a:rPr lang="en-US" sz="2400" dirty="0" smtClean="0">
                <a:solidFill>
                  <a:srgbClr val="000000"/>
                </a:solidFill>
                <a:latin typeface="Calibri" pitchFamily="34" charset="0"/>
              </a:rPr>
              <a:t>Internal Audit &amp; Corrective Action Plans</a:t>
            </a:r>
          </a:p>
          <a:p>
            <a:pPr marL="0" lvl="1" defTabSz="914400" eaLnBrk="1" hangingPunct="1">
              <a:buClr>
                <a:srgbClr val="FF3300"/>
              </a:buClr>
              <a:buSzPct val="110000"/>
            </a:pPr>
            <a:r>
              <a:rPr lang="en-US" sz="2400" dirty="0">
                <a:solidFill>
                  <a:srgbClr val="000000"/>
                </a:solidFill>
                <a:latin typeface="Calibri" pitchFamily="34" charset="0"/>
              </a:rPr>
              <a:t>	</a:t>
            </a:r>
            <a:r>
              <a:rPr lang="en-US" sz="2400" dirty="0" smtClean="0">
                <a:solidFill>
                  <a:srgbClr val="000000"/>
                </a:solidFill>
                <a:latin typeface="Calibri" pitchFamily="34" charset="0"/>
              </a:rPr>
              <a:t>Emergency Preparedness &amp; Response</a:t>
            </a:r>
          </a:p>
          <a:p>
            <a:pPr marL="0" lvl="1" defTabSz="914400" eaLnBrk="1" hangingPunct="1">
              <a:buClr>
                <a:srgbClr val="FF3300"/>
              </a:buClr>
              <a:buSzPct val="110000"/>
            </a:pPr>
            <a:r>
              <a:rPr lang="en-US" sz="2400" dirty="0">
                <a:solidFill>
                  <a:srgbClr val="000000"/>
                </a:solidFill>
                <a:latin typeface="Calibri" pitchFamily="34" charset="0"/>
              </a:rPr>
              <a:t>	</a:t>
            </a:r>
            <a:r>
              <a:rPr lang="en-US" sz="2400" dirty="0" smtClean="0">
                <a:solidFill>
                  <a:srgbClr val="000000"/>
                </a:solidFill>
                <a:latin typeface="Calibri" pitchFamily="34" charset="0"/>
              </a:rPr>
              <a:t>Management Responsibilities</a:t>
            </a:r>
          </a:p>
          <a:p>
            <a:pPr marL="0" lvl="1" defTabSz="914400" eaLnBrk="1" hangingPunct="1">
              <a:buClr>
                <a:srgbClr val="FF3300"/>
              </a:buClr>
              <a:buSzPct val="110000"/>
            </a:pPr>
            <a:r>
              <a:rPr lang="en-US" sz="2400" dirty="0">
                <a:solidFill>
                  <a:srgbClr val="000000"/>
                </a:solidFill>
                <a:latin typeface="Calibri" pitchFamily="34" charset="0"/>
              </a:rPr>
              <a:t>	</a:t>
            </a:r>
            <a:endParaRPr lang="en-US" sz="2400" dirty="0" smtClean="0">
              <a:solidFill>
                <a:srgbClr val="000000"/>
              </a:solidFill>
              <a:latin typeface="Calibri" pitchFamily="34" charset="0"/>
            </a:endParaRPr>
          </a:p>
          <a:p>
            <a:pPr marL="0" lvl="1" defTabSz="914400" eaLnBrk="1" hangingPunct="1">
              <a:buClr>
                <a:srgbClr val="FF3300"/>
              </a:buClr>
              <a:buSzPct val="110000"/>
            </a:pPr>
            <a:r>
              <a:rPr lang="en-US" sz="2400" dirty="0">
                <a:solidFill>
                  <a:srgbClr val="000000"/>
                </a:solidFill>
                <a:latin typeface="Calibri" pitchFamily="34" charset="0"/>
              </a:rPr>
              <a:t>	</a:t>
            </a:r>
            <a:endParaRPr lang="en-US" sz="2400" dirty="0" smtClean="0">
              <a:solidFill>
                <a:srgbClr val="000000"/>
              </a:solidFill>
              <a:latin typeface="Calibri" pitchFamily="34" charset="0"/>
            </a:endParaRPr>
          </a:p>
          <a:p>
            <a:pPr marL="0" lvl="1" defTabSz="914400" eaLnBrk="1" hangingPunct="1">
              <a:buClr>
                <a:srgbClr val="FF3300"/>
              </a:buClr>
              <a:buSzPct val="110000"/>
            </a:pPr>
            <a:r>
              <a:rPr lang="en-US" sz="2400" dirty="0">
                <a:solidFill>
                  <a:srgbClr val="000000"/>
                </a:solidFill>
                <a:latin typeface="Calibri" pitchFamily="34" charset="0"/>
              </a:rPr>
              <a:t>		</a:t>
            </a:r>
            <a:endParaRPr lang="en-US" sz="2400" dirty="0" smtClean="0">
              <a:solidFill>
                <a:srgbClr val="000000"/>
              </a:solidFill>
              <a:latin typeface="Calibri" pitchFamily="34" charset="0"/>
            </a:endParaRPr>
          </a:p>
          <a:p>
            <a:pPr marL="0" lvl="1" defTabSz="914400" eaLnBrk="1" hangingPunct="1">
              <a:buClr>
                <a:srgbClr val="FF3300"/>
              </a:buClr>
              <a:buSzPct val="110000"/>
            </a:pPr>
            <a:endParaRPr lang="en-US" sz="2400" dirty="0">
              <a:solidFill>
                <a:srgbClr val="000000"/>
              </a:solidFill>
              <a:latin typeface="Calibri" pitchFamily="34" charset="0"/>
            </a:endParaRPr>
          </a:p>
          <a:p>
            <a:pPr marL="0" lvl="1" defTabSz="914400" eaLnBrk="1" hangingPunct="1">
              <a:buClr>
                <a:srgbClr val="FF3300"/>
              </a:buClr>
              <a:buSzPct val="110000"/>
            </a:pPr>
            <a:endParaRPr lang="en-US" sz="2400" dirty="0" smtClean="0">
              <a:solidFill>
                <a:srgbClr val="000000"/>
              </a:solidFill>
              <a:latin typeface="Calibri" pitchFamily="34" charset="0"/>
            </a:endParaRPr>
          </a:p>
          <a:p>
            <a:pPr lvl="1" indent="-457200" defTabSz="914400" eaLnBrk="1" hangingPunct="1">
              <a:buClr>
                <a:srgbClr val="FF3300"/>
              </a:buClr>
              <a:buSzPct val="110000"/>
              <a:buFont typeface="+mj-lt"/>
              <a:buAutoNum type="arabicPeriod"/>
            </a:pP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397396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900" y="350838"/>
            <a:ext cx="8458200" cy="1249362"/>
          </a:xfrm>
        </p:spPr>
        <p:txBody>
          <a:bodyPr>
            <a:normAutofit fontScale="90000"/>
          </a:bodyPr>
          <a:lstStyle/>
          <a:p>
            <a:pPr algn="l">
              <a:lnSpc>
                <a:spcPts val="4100"/>
              </a:lnSpc>
            </a:pPr>
            <a:r>
              <a:rPr lang="en-US" dirty="0" smtClean="0">
                <a:solidFill>
                  <a:srgbClr val="FF0000"/>
                </a:solidFill>
              </a:rPr>
              <a:t>Typical Food Safety Management </a:t>
            </a:r>
            <a:br>
              <a:rPr lang="en-US" dirty="0" smtClean="0">
                <a:solidFill>
                  <a:srgbClr val="FF0000"/>
                </a:solidFill>
              </a:rPr>
            </a:br>
            <a:r>
              <a:rPr lang="en-US" dirty="0" smtClean="0">
                <a:solidFill>
                  <a:srgbClr val="FF0000"/>
                </a:solidFill>
              </a:rPr>
              <a:t>System Documentation Hierarchy</a:t>
            </a:r>
            <a:r>
              <a:rPr lang="en-US" dirty="0">
                <a:solidFill>
                  <a:srgbClr val="000000"/>
                </a:solidFill>
                <a:latin typeface="Calibri" pitchFamily="34" charset="0"/>
              </a:rPr>
              <a:t/>
            </a:r>
            <a:br>
              <a:rPr lang="en-US" dirty="0">
                <a:solidFill>
                  <a:srgbClr val="000000"/>
                </a:solidFill>
                <a:latin typeface="Calibri" pitchFamily="34" charset="0"/>
              </a:rPr>
            </a:br>
            <a:endParaRPr lang="en-US" dirty="0">
              <a:solidFill>
                <a:srgbClr val="FF0000"/>
              </a:solidFill>
            </a:endParaRPr>
          </a:p>
        </p:txBody>
      </p:sp>
      <p:sp>
        <p:nvSpPr>
          <p:cNvPr id="3" name="Content Placeholder 2"/>
          <p:cNvSpPr>
            <a:spLocks noGrp="1"/>
          </p:cNvSpPr>
          <p:nvPr>
            <p:ph idx="1"/>
          </p:nvPr>
        </p:nvSpPr>
        <p:spPr>
          <a:xfrm>
            <a:off x="609600" y="1600200"/>
            <a:ext cx="8229600" cy="4525963"/>
          </a:xfrm>
        </p:spPr>
        <p:txBody>
          <a:bodyPr>
            <a:normAutofit/>
          </a:bodyPr>
          <a:lstStyle/>
          <a:p>
            <a:pPr marL="0" indent="0">
              <a:buNone/>
            </a:pPr>
            <a:endParaRPr lang="en-US" i="1" dirty="0" smtClean="0">
              <a:solidFill>
                <a:srgbClr val="FF0000"/>
              </a:solidFill>
            </a:endParaRPr>
          </a:p>
          <a:p>
            <a:pPr marL="0" indent="0">
              <a:buNone/>
            </a:pP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grpSp>
        <p:nvGrpSpPr>
          <p:cNvPr id="31" name="Group 37"/>
          <p:cNvGrpSpPr>
            <a:grpSpLocks/>
          </p:cNvGrpSpPr>
          <p:nvPr/>
        </p:nvGrpSpPr>
        <p:grpSpPr bwMode="auto">
          <a:xfrm>
            <a:off x="304800" y="1705327"/>
            <a:ext cx="9372600" cy="3957683"/>
            <a:chOff x="152400" y="2060550"/>
            <a:chExt cx="8991600" cy="3417845"/>
          </a:xfrm>
        </p:grpSpPr>
        <p:grpSp>
          <p:nvGrpSpPr>
            <p:cNvPr id="32" name="Group 30"/>
            <p:cNvGrpSpPr>
              <a:grpSpLocks/>
            </p:cNvGrpSpPr>
            <p:nvPr/>
          </p:nvGrpSpPr>
          <p:grpSpPr bwMode="auto">
            <a:xfrm>
              <a:off x="152400" y="2060550"/>
              <a:ext cx="3657600" cy="3152767"/>
              <a:chOff x="457200" y="2060550"/>
              <a:chExt cx="3657600" cy="3152767"/>
            </a:xfrm>
          </p:grpSpPr>
          <p:sp>
            <p:nvSpPr>
              <p:cNvPr id="41" name="Isosceles Triangle 40"/>
              <p:cNvSpPr/>
              <p:nvPr/>
            </p:nvSpPr>
            <p:spPr>
              <a:xfrm>
                <a:off x="457200" y="2060550"/>
                <a:ext cx="3657600" cy="315276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defTabSz="914400" eaLnBrk="1" fontAlgn="auto" hangingPunct="1">
                  <a:spcBef>
                    <a:spcPts val="0"/>
                  </a:spcBef>
                  <a:spcAft>
                    <a:spcPts val="0"/>
                  </a:spcAft>
                  <a:buFontTx/>
                  <a:buNone/>
                  <a:defRPr/>
                </a:pPr>
                <a:r>
                  <a:rPr lang="en-US" sz="2800" dirty="0">
                    <a:solidFill>
                      <a:prstClr val="black"/>
                    </a:solidFill>
                  </a:rPr>
                  <a:t>1</a:t>
                </a:r>
              </a:p>
              <a:p>
                <a:pPr algn="ctr" defTabSz="914400" eaLnBrk="1" fontAlgn="auto" hangingPunct="1">
                  <a:spcBef>
                    <a:spcPts val="0"/>
                  </a:spcBef>
                  <a:spcAft>
                    <a:spcPts val="0"/>
                  </a:spcAft>
                  <a:buFontTx/>
                  <a:buNone/>
                  <a:defRPr/>
                </a:pPr>
                <a:endParaRPr lang="en-US" sz="2800" dirty="0">
                  <a:solidFill>
                    <a:prstClr val="black"/>
                  </a:solidFill>
                </a:endParaRPr>
              </a:p>
              <a:p>
                <a:pPr algn="ctr" defTabSz="914400" eaLnBrk="1" fontAlgn="auto" hangingPunct="1">
                  <a:spcBef>
                    <a:spcPts val="0"/>
                  </a:spcBef>
                  <a:spcAft>
                    <a:spcPts val="0"/>
                  </a:spcAft>
                  <a:buFontTx/>
                  <a:buNone/>
                  <a:defRPr/>
                </a:pPr>
                <a:r>
                  <a:rPr lang="en-US" sz="2800" dirty="0">
                    <a:solidFill>
                      <a:prstClr val="black"/>
                    </a:solidFill>
                  </a:rPr>
                  <a:t>2</a:t>
                </a:r>
              </a:p>
              <a:p>
                <a:pPr algn="ctr" defTabSz="914400" eaLnBrk="1" fontAlgn="auto" hangingPunct="1">
                  <a:spcBef>
                    <a:spcPts val="0"/>
                  </a:spcBef>
                  <a:spcAft>
                    <a:spcPts val="0"/>
                  </a:spcAft>
                  <a:buFontTx/>
                  <a:buNone/>
                  <a:defRPr/>
                </a:pPr>
                <a:endParaRPr lang="en-US" sz="2800" dirty="0">
                  <a:solidFill>
                    <a:prstClr val="black"/>
                  </a:solidFill>
                </a:endParaRPr>
              </a:p>
              <a:p>
                <a:pPr algn="ctr" defTabSz="914400" eaLnBrk="1" fontAlgn="auto" hangingPunct="1">
                  <a:spcBef>
                    <a:spcPts val="0"/>
                  </a:spcBef>
                  <a:spcAft>
                    <a:spcPts val="0"/>
                  </a:spcAft>
                  <a:buFontTx/>
                  <a:buNone/>
                  <a:defRPr/>
                </a:pPr>
                <a:r>
                  <a:rPr lang="en-US" sz="2800" dirty="0">
                    <a:solidFill>
                      <a:prstClr val="black"/>
                    </a:solidFill>
                  </a:rPr>
                  <a:t>3</a:t>
                </a:r>
              </a:p>
              <a:p>
                <a:pPr algn="ctr" defTabSz="914400" eaLnBrk="1" fontAlgn="auto" hangingPunct="1">
                  <a:spcBef>
                    <a:spcPts val="0"/>
                  </a:spcBef>
                  <a:spcAft>
                    <a:spcPts val="0"/>
                  </a:spcAft>
                  <a:buFontTx/>
                  <a:buNone/>
                  <a:defRPr/>
                </a:pPr>
                <a:endParaRPr lang="en-US" sz="2800" dirty="0">
                  <a:solidFill>
                    <a:prstClr val="black"/>
                  </a:solidFill>
                </a:endParaRPr>
              </a:p>
              <a:p>
                <a:pPr algn="ctr" defTabSz="914400" eaLnBrk="1" fontAlgn="auto" hangingPunct="1">
                  <a:spcBef>
                    <a:spcPts val="0"/>
                  </a:spcBef>
                  <a:spcAft>
                    <a:spcPts val="0"/>
                  </a:spcAft>
                  <a:buFontTx/>
                  <a:buNone/>
                  <a:defRPr/>
                </a:pPr>
                <a:r>
                  <a:rPr lang="en-US" sz="2800" dirty="0">
                    <a:solidFill>
                      <a:prstClr val="black"/>
                    </a:solidFill>
                  </a:rPr>
                  <a:t>4</a:t>
                </a:r>
              </a:p>
            </p:txBody>
          </p:sp>
          <p:cxnSp>
            <p:nvCxnSpPr>
              <p:cNvPr id="42" name="Straight Connector 41"/>
              <p:cNvCxnSpPr/>
              <p:nvPr/>
            </p:nvCxnSpPr>
            <p:spPr>
              <a:xfrm>
                <a:off x="1790700" y="2898748"/>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1"/>
                <a:endCxn id="41" idx="5"/>
              </p:cNvCxnSpPr>
              <p:nvPr/>
            </p:nvCxnSpPr>
            <p:spPr>
              <a:xfrm>
                <a:off x="1371600" y="3636934"/>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14400" y="4422744"/>
                <a:ext cx="2743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20"/>
            <p:cNvSpPr txBox="1">
              <a:spLocks noChangeArrowheads="1"/>
            </p:cNvSpPr>
            <p:nvPr/>
          </p:nvSpPr>
          <p:spPr bwMode="auto">
            <a:xfrm>
              <a:off x="4114800" y="2060550"/>
              <a:ext cx="4800600" cy="7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defTabSz="914400" eaLnBrk="1" hangingPunct="1">
                <a:spcBef>
                  <a:spcPct val="0"/>
                </a:spcBef>
                <a:buFontTx/>
                <a:buNone/>
              </a:pPr>
              <a:r>
                <a:rPr lang="en-US" sz="2400" dirty="0">
                  <a:solidFill>
                    <a:srgbClr val="000000"/>
                  </a:solidFill>
                  <a:latin typeface="Calibri" pitchFamily="34" charset="0"/>
                </a:rPr>
                <a:t>Food Safety Policy, Objectives, Risk Assessment</a:t>
              </a:r>
            </a:p>
          </p:txBody>
        </p:sp>
        <p:sp>
          <p:nvSpPr>
            <p:cNvPr id="34" name="TextBox 21"/>
            <p:cNvSpPr txBox="1">
              <a:spLocks noChangeArrowheads="1"/>
            </p:cNvSpPr>
            <p:nvPr/>
          </p:nvSpPr>
          <p:spPr bwMode="auto">
            <a:xfrm>
              <a:off x="4114800" y="3032086"/>
              <a:ext cx="4800600"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defTabSz="914400" eaLnBrk="1" hangingPunct="1">
                <a:spcBef>
                  <a:spcPct val="0"/>
                </a:spcBef>
                <a:buFontTx/>
                <a:buNone/>
              </a:pPr>
              <a:r>
                <a:rPr lang="en-US" sz="2400" dirty="0">
                  <a:solidFill>
                    <a:srgbClr val="000000"/>
                  </a:solidFill>
                  <a:latin typeface="Calibri" pitchFamily="34" charset="0"/>
                </a:rPr>
                <a:t>HACCP, PRPs, </a:t>
              </a:r>
              <a:r>
                <a:rPr lang="en-US" sz="2400" dirty="0" smtClean="0">
                  <a:solidFill>
                    <a:srgbClr val="000000"/>
                  </a:solidFill>
                  <a:latin typeface="Calibri" pitchFamily="34" charset="0"/>
                </a:rPr>
                <a:t>oPRPs  </a:t>
              </a:r>
              <a:endParaRPr lang="en-US" sz="2400" dirty="0">
                <a:solidFill>
                  <a:srgbClr val="000000"/>
                </a:solidFill>
                <a:latin typeface="Calibri" pitchFamily="34" charset="0"/>
              </a:endParaRPr>
            </a:p>
          </p:txBody>
        </p:sp>
        <p:sp>
          <p:nvSpPr>
            <p:cNvPr id="35" name="TextBox 22"/>
            <p:cNvSpPr txBox="1">
              <a:spLocks noChangeArrowheads="1"/>
            </p:cNvSpPr>
            <p:nvPr/>
          </p:nvSpPr>
          <p:spPr bwMode="auto">
            <a:xfrm>
              <a:off x="4114800" y="3638521"/>
              <a:ext cx="4800600" cy="7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defTabSz="914400" eaLnBrk="1" hangingPunct="1">
                <a:spcBef>
                  <a:spcPct val="0"/>
                </a:spcBef>
                <a:buFontTx/>
                <a:buNone/>
              </a:pPr>
              <a:r>
                <a:rPr lang="en-US" sz="2400" dirty="0">
                  <a:solidFill>
                    <a:srgbClr val="000000"/>
                  </a:solidFill>
                  <a:latin typeface="Calibri" pitchFamily="34" charset="0"/>
                </a:rPr>
                <a:t>Describes how tasks and </a:t>
              </a:r>
              <a:r>
                <a:rPr lang="en-US" sz="2400" dirty="0" smtClean="0">
                  <a:solidFill>
                    <a:srgbClr val="000000"/>
                  </a:solidFill>
                  <a:latin typeface="Calibri" pitchFamily="34" charset="0"/>
                </a:rPr>
                <a:t>specific</a:t>
              </a:r>
            </a:p>
            <a:p>
              <a:pPr defTabSz="914400" eaLnBrk="1" hangingPunct="1">
                <a:spcBef>
                  <a:spcPct val="0"/>
                </a:spcBef>
                <a:buFontTx/>
                <a:buNone/>
              </a:pPr>
              <a:r>
                <a:rPr lang="en-US" sz="2400" dirty="0" smtClean="0">
                  <a:solidFill>
                    <a:srgbClr val="000000"/>
                  </a:solidFill>
                  <a:latin typeface="Calibri" pitchFamily="34" charset="0"/>
                </a:rPr>
                <a:t>activities </a:t>
              </a:r>
              <a:r>
                <a:rPr lang="en-US" sz="2400" dirty="0">
                  <a:solidFill>
                    <a:srgbClr val="000000"/>
                  </a:solidFill>
                  <a:latin typeface="Calibri" pitchFamily="34" charset="0"/>
                </a:rPr>
                <a:t>are done – SOPs, WI</a:t>
              </a:r>
            </a:p>
          </p:txBody>
        </p:sp>
        <p:sp>
          <p:nvSpPr>
            <p:cNvPr id="36" name="TextBox 23"/>
            <p:cNvSpPr txBox="1">
              <a:spLocks noChangeArrowheads="1"/>
            </p:cNvSpPr>
            <p:nvPr/>
          </p:nvSpPr>
          <p:spPr bwMode="auto">
            <a:xfrm>
              <a:off x="4114800" y="4441794"/>
              <a:ext cx="5029200" cy="10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defTabSz="914400" eaLnBrk="1" hangingPunct="1">
                <a:spcBef>
                  <a:spcPct val="0"/>
                </a:spcBef>
                <a:buFontTx/>
                <a:buNone/>
              </a:pPr>
              <a:r>
                <a:rPr lang="en-US" sz="2400" dirty="0">
                  <a:solidFill>
                    <a:srgbClr val="000000"/>
                  </a:solidFill>
                  <a:latin typeface="Calibri" pitchFamily="34" charset="0"/>
                </a:rPr>
                <a:t>Provide objective evidence of </a:t>
              </a:r>
              <a:r>
                <a:rPr lang="en-US" sz="2400" dirty="0" smtClean="0">
                  <a:solidFill>
                    <a:srgbClr val="000000"/>
                  </a:solidFill>
                  <a:latin typeface="Calibri" pitchFamily="34" charset="0"/>
                </a:rPr>
                <a:t>conformity to </a:t>
              </a:r>
              <a:r>
                <a:rPr lang="en-US" sz="2400" dirty="0">
                  <a:solidFill>
                    <a:srgbClr val="000000"/>
                  </a:solidFill>
                  <a:latin typeface="Calibri" pitchFamily="34" charset="0"/>
                </a:rPr>
                <a:t>FSMS </a:t>
              </a:r>
              <a:r>
                <a:rPr lang="en-US" sz="2400" dirty="0" smtClean="0">
                  <a:solidFill>
                    <a:srgbClr val="000000"/>
                  </a:solidFill>
                  <a:latin typeface="Calibri" pitchFamily="34" charset="0"/>
                </a:rPr>
                <a:t>requirements</a:t>
              </a:r>
            </a:p>
            <a:p>
              <a:pPr defTabSz="914400" eaLnBrk="1" hangingPunct="1">
                <a:spcBef>
                  <a:spcPct val="0"/>
                </a:spcBef>
                <a:buFontTx/>
                <a:buNone/>
              </a:pPr>
              <a:r>
                <a:rPr lang="en-US" sz="2400" dirty="0">
                  <a:solidFill>
                    <a:srgbClr val="000000"/>
                  </a:solidFill>
                  <a:latin typeface="Calibri" pitchFamily="34" charset="0"/>
                </a:rPr>
                <a:t>(</a:t>
              </a:r>
              <a:r>
                <a:rPr lang="en-US" sz="2400" dirty="0" smtClean="0">
                  <a:solidFill>
                    <a:srgbClr val="000000"/>
                  </a:solidFill>
                  <a:latin typeface="Calibri" pitchFamily="34" charset="0"/>
                </a:rPr>
                <a:t>Records</a:t>
              </a:r>
              <a:r>
                <a:rPr lang="en-US" sz="2400" dirty="0">
                  <a:solidFill>
                    <a:srgbClr val="000000"/>
                  </a:solidFill>
                  <a:latin typeface="Calibri" pitchFamily="34" charset="0"/>
                </a:rPr>
                <a:t>, </a:t>
              </a:r>
              <a:r>
                <a:rPr lang="en-US" sz="2400" dirty="0" smtClean="0">
                  <a:solidFill>
                    <a:srgbClr val="000000"/>
                  </a:solidFill>
                  <a:latin typeface="Calibri" pitchFamily="34" charset="0"/>
                </a:rPr>
                <a:t>Equipment Manuals, etc.)</a:t>
              </a:r>
              <a:endParaRPr lang="en-US" sz="2000" dirty="0">
                <a:solidFill>
                  <a:srgbClr val="000000"/>
                </a:solidFill>
                <a:latin typeface="Calibri" pitchFamily="34" charset="0"/>
              </a:endParaRPr>
            </a:p>
          </p:txBody>
        </p:sp>
        <p:cxnSp>
          <p:nvCxnSpPr>
            <p:cNvPr id="37" name="Straight Arrow Connector 36"/>
            <p:cNvCxnSpPr>
              <a:endCxn id="33" idx="1"/>
            </p:cNvCxnSpPr>
            <p:nvPr/>
          </p:nvCxnSpPr>
          <p:spPr>
            <a:xfrm>
              <a:off x="2286000" y="2414562"/>
              <a:ext cx="1828799" cy="4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4" idx="1"/>
            </p:cNvCxnSpPr>
            <p:nvPr/>
          </p:nvCxnSpPr>
          <p:spPr>
            <a:xfrm>
              <a:off x="2743200" y="3232122"/>
              <a:ext cx="1371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5" idx="1"/>
            </p:cNvCxnSpPr>
            <p:nvPr/>
          </p:nvCxnSpPr>
          <p:spPr>
            <a:xfrm>
              <a:off x="3219450" y="3992533"/>
              <a:ext cx="895349" cy="4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67125" y="4879943"/>
              <a:ext cx="5238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922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20375" r="17891" b="7000"/>
          <a:stretch/>
        </p:blipFill>
        <p:spPr bwMode="auto">
          <a:xfrm>
            <a:off x="0"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900" y="186305"/>
            <a:ext cx="8458200" cy="1249362"/>
          </a:xfrm>
        </p:spPr>
        <p:txBody>
          <a:bodyPr>
            <a:normAutofit/>
          </a:bodyPr>
          <a:lstStyle/>
          <a:p>
            <a:pPr algn="l">
              <a:lnSpc>
                <a:spcPts val="4100"/>
              </a:lnSpc>
            </a:pPr>
            <a:r>
              <a:rPr lang="en-US" dirty="0" smtClean="0">
                <a:solidFill>
                  <a:srgbClr val="FF0000"/>
                </a:solidFill>
              </a:rPr>
              <a:t>FSSC 22000 Process Model</a:t>
            </a:r>
            <a:endParaRPr lang="en-US" dirty="0">
              <a:solidFill>
                <a:srgbClr val="FF0000"/>
              </a:solidFill>
            </a:endParaRPr>
          </a:p>
        </p:txBody>
      </p:sp>
      <p:sp>
        <p:nvSpPr>
          <p:cNvPr id="3" name="Content Placeholder 2"/>
          <p:cNvSpPr>
            <a:spLocks noGrp="1"/>
          </p:cNvSpPr>
          <p:nvPr>
            <p:ph idx="1"/>
          </p:nvPr>
        </p:nvSpPr>
        <p:spPr>
          <a:xfrm>
            <a:off x="609600" y="1600200"/>
            <a:ext cx="8229600" cy="4525963"/>
          </a:xfrm>
        </p:spPr>
        <p:txBody>
          <a:bodyPr>
            <a:normAutofit/>
          </a:bodyPr>
          <a:lstStyle/>
          <a:p>
            <a:pPr marL="0" indent="0">
              <a:buNone/>
            </a:pPr>
            <a:endParaRPr lang="en-US" i="1" dirty="0" smtClean="0">
              <a:solidFill>
                <a:srgbClr val="FF0000"/>
              </a:solidFill>
            </a:endParaRPr>
          </a:p>
          <a:p>
            <a:pPr marL="0" indent="0">
              <a:buNone/>
            </a:pPr>
            <a:endParaRPr lang="en-US"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65" y="10886"/>
            <a:ext cx="1724766" cy="1600200"/>
          </a:xfrm>
          <a:prstGeom prst="rect">
            <a:avLst/>
          </a:prstGeom>
        </p:spPr>
      </p:pic>
      <p:grpSp>
        <p:nvGrpSpPr>
          <p:cNvPr id="6" name="Group 5"/>
          <p:cNvGrpSpPr/>
          <p:nvPr/>
        </p:nvGrpSpPr>
        <p:grpSpPr>
          <a:xfrm>
            <a:off x="958850" y="2241550"/>
            <a:ext cx="7727950" cy="3359150"/>
            <a:chOff x="1263650" y="3346450"/>
            <a:chExt cx="7727950" cy="3359150"/>
          </a:xfrm>
        </p:grpSpPr>
        <p:sp>
          <p:nvSpPr>
            <p:cNvPr id="7" name="Rectangle 6"/>
            <p:cNvSpPr/>
            <p:nvPr/>
          </p:nvSpPr>
          <p:spPr>
            <a:xfrm>
              <a:off x="2808288" y="3346450"/>
              <a:ext cx="1362075"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Verification</a:t>
              </a:r>
            </a:p>
          </p:txBody>
        </p:sp>
        <p:sp>
          <p:nvSpPr>
            <p:cNvPr id="8" name="Rectangle 7"/>
            <p:cNvSpPr/>
            <p:nvPr/>
          </p:nvSpPr>
          <p:spPr>
            <a:xfrm>
              <a:off x="1263650" y="5467350"/>
              <a:ext cx="1285875"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Planning and realization of safe products</a:t>
              </a:r>
            </a:p>
          </p:txBody>
        </p:sp>
        <p:sp>
          <p:nvSpPr>
            <p:cNvPr id="9" name="Rectangle 8"/>
            <p:cNvSpPr/>
            <p:nvPr/>
          </p:nvSpPr>
          <p:spPr>
            <a:xfrm>
              <a:off x="5475288" y="3352800"/>
              <a:ext cx="1905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Monitoring,  Corrective Actions</a:t>
              </a:r>
            </a:p>
          </p:txBody>
        </p:sp>
        <p:sp>
          <p:nvSpPr>
            <p:cNvPr id="10" name="Rectangle 9"/>
            <p:cNvSpPr/>
            <p:nvPr/>
          </p:nvSpPr>
          <p:spPr>
            <a:xfrm>
              <a:off x="2843213" y="5491163"/>
              <a:ext cx="130810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Preliminary Steps to enable hazard analysis</a:t>
              </a:r>
            </a:p>
          </p:txBody>
        </p:sp>
        <p:sp>
          <p:nvSpPr>
            <p:cNvPr id="11" name="Rectangle 10"/>
            <p:cNvSpPr/>
            <p:nvPr/>
          </p:nvSpPr>
          <p:spPr>
            <a:xfrm>
              <a:off x="1481138" y="4143375"/>
              <a:ext cx="1219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Improvement</a:t>
              </a:r>
            </a:p>
          </p:txBody>
        </p:sp>
        <p:sp>
          <p:nvSpPr>
            <p:cNvPr id="12" name="Rectangle 11"/>
            <p:cNvSpPr/>
            <p:nvPr/>
          </p:nvSpPr>
          <p:spPr>
            <a:xfrm>
              <a:off x="4530725" y="5505450"/>
              <a:ext cx="904875" cy="771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Hazard Analysis</a:t>
              </a:r>
            </a:p>
          </p:txBody>
        </p:sp>
        <p:sp>
          <p:nvSpPr>
            <p:cNvPr id="13" name="Rectangle 12"/>
            <p:cNvSpPr/>
            <p:nvPr/>
          </p:nvSpPr>
          <p:spPr>
            <a:xfrm>
              <a:off x="7339013" y="6019800"/>
              <a:ext cx="1193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Establishing Operational PRPs</a:t>
              </a:r>
            </a:p>
          </p:txBody>
        </p:sp>
        <p:sp>
          <p:nvSpPr>
            <p:cNvPr id="14" name="Rectangle 13"/>
            <p:cNvSpPr/>
            <p:nvPr/>
          </p:nvSpPr>
          <p:spPr>
            <a:xfrm>
              <a:off x="5805488" y="5491163"/>
              <a:ext cx="114300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Validation of Control Measures</a:t>
              </a:r>
            </a:p>
          </p:txBody>
        </p:sp>
        <p:sp>
          <p:nvSpPr>
            <p:cNvPr id="15" name="Rectangle 14"/>
            <p:cNvSpPr/>
            <p:nvPr/>
          </p:nvSpPr>
          <p:spPr>
            <a:xfrm>
              <a:off x="7339013" y="5334000"/>
              <a:ext cx="1193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Establishing HACCP Plan</a:t>
              </a:r>
            </a:p>
          </p:txBody>
        </p:sp>
        <p:sp>
          <p:nvSpPr>
            <p:cNvPr id="16" name="Rectangle 15"/>
            <p:cNvSpPr/>
            <p:nvPr/>
          </p:nvSpPr>
          <p:spPr>
            <a:xfrm>
              <a:off x="7620000" y="4191000"/>
              <a:ext cx="13716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buFontTx/>
                <a:buNone/>
                <a:defRPr/>
              </a:pPr>
              <a:r>
                <a:rPr lang="en-US" sz="1400" dirty="0">
                  <a:solidFill>
                    <a:prstClr val="black"/>
                  </a:solidFill>
                </a:rPr>
                <a:t>Implementation</a:t>
              </a:r>
            </a:p>
          </p:txBody>
        </p:sp>
        <p:cxnSp>
          <p:nvCxnSpPr>
            <p:cNvPr id="17" name="Elbow Connector 16"/>
            <p:cNvCxnSpPr>
              <a:stCxn id="16" idx="0"/>
              <a:endCxn id="9" idx="3"/>
            </p:cNvCxnSpPr>
            <p:nvPr/>
          </p:nvCxnSpPr>
          <p:spPr>
            <a:xfrm rot="16200000" flipV="1">
              <a:off x="7557294" y="3442494"/>
              <a:ext cx="571500" cy="9255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1"/>
              <a:endCxn id="7" idx="3"/>
            </p:cNvCxnSpPr>
            <p:nvPr/>
          </p:nvCxnSpPr>
          <p:spPr>
            <a:xfrm flipH="1" flipV="1">
              <a:off x="4170363" y="3613150"/>
              <a:ext cx="1304925" cy="6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1"/>
              <a:endCxn id="11" idx="0"/>
            </p:cNvCxnSpPr>
            <p:nvPr/>
          </p:nvCxnSpPr>
          <p:spPr>
            <a:xfrm rot="10800000" flipV="1">
              <a:off x="2090738" y="3613150"/>
              <a:ext cx="717550" cy="53022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0"/>
            </p:cNvCxnSpPr>
            <p:nvPr/>
          </p:nvCxnSpPr>
          <p:spPr>
            <a:xfrm>
              <a:off x="1906588" y="4676775"/>
              <a:ext cx="0" cy="790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10" idx="1"/>
            </p:cNvCxnSpPr>
            <p:nvPr/>
          </p:nvCxnSpPr>
          <p:spPr>
            <a:xfrm>
              <a:off x="2549525" y="5867400"/>
              <a:ext cx="293688" cy="23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2" idx="1"/>
            </p:cNvCxnSpPr>
            <p:nvPr/>
          </p:nvCxnSpPr>
          <p:spPr>
            <a:xfrm>
              <a:off x="4151313" y="5891213"/>
              <a:ext cx="3794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4" idx="1"/>
            </p:cNvCxnSpPr>
            <p:nvPr/>
          </p:nvCxnSpPr>
          <p:spPr>
            <a:xfrm>
              <a:off x="5435600" y="5891213"/>
              <a:ext cx="3698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2" idx="2"/>
              <a:endCxn id="8" idx="2"/>
            </p:cNvCxnSpPr>
            <p:nvPr/>
          </p:nvCxnSpPr>
          <p:spPr>
            <a:xfrm rot="5400000" flipH="1">
              <a:off x="3440113" y="4733925"/>
              <a:ext cx="9525" cy="3076575"/>
            </a:xfrm>
            <a:prstGeom prst="bentConnector3">
              <a:avLst>
                <a:gd name="adj1" fmla="val -240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675688" y="4724400"/>
              <a:ext cx="0" cy="1219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1"/>
            <p:cNvSpPr txBox="1">
              <a:spLocks noChangeArrowheads="1"/>
            </p:cNvSpPr>
            <p:nvPr/>
          </p:nvSpPr>
          <p:spPr bwMode="auto">
            <a:xfrm>
              <a:off x="2724150" y="4365625"/>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06" charset="-128"/>
                </a:defRPr>
              </a:lvl1pPr>
              <a:lvl2pPr marL="742950" indent="-285750">
                <a:defRPr>
                  <a:solidFill>
                    <a:schemeClr val="tx1"/>
                  </a:solidFill>
                  <a:latin typeface="Arial" charset="0"/>
                  <a:ea typeface="ＭＳ Ｐゴシック" pitchFamily="-106" charset="-128"/>
                </a:defRPr>
              </a:lvl2pPr>
              <a:lvl3pPr marL="1143000" indent="-228600">
                <a:defRPr>
                  <a:solidFill>
                    <a:schemeClr val="tx1"/>
                  </a:solidFill>
                  <a:latin typeface="Arial" charset="0"/>
                  <a:ea typeface="ＭＳ Ｐゴシック" pitchFamily="-106" charset="-128"/>
                </a:defRPr>
              </a:lvl3pPr>
              <a:lvl4pPr marL="1600200" indent="-228600">
                <a:defRPr>
                  <a:solidFill>
                    <a:schemeClr val="tx1"/>
                  </a:solidFill>
                  <a:latin typeface="Arial" charset="0"/>
                  <a:ea typeface="ＭＳ Ｐゴシック" pitchFamily="-106" charset="-128"/>
                </a:defRPr>
              </a:lvl4pPr>
              <a:lvl5pPr marL="2057400" indent="-228600">
                <a:defRPr>
                  <a:solidFill>
                    <a:schemeClr val="tx1"/>
                  </a:solidFill>
                  <a:latin typeface="Arial" charset="0"/>
                  <a:ea typeface="ＭＳ Ｐゴシック" pitchFamily="-106"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106" charset="-128"/>
                </a:defRPr>
              </a:lvl9pPr>
            </a:lstStyle>
            <a:p>
              <a:pPr algn="ctr" defTabSz="914400" eaLnBrk="1" hangingPunct="1">
                <a:spcBef>
                  <a:spcPct val="0"/>
                </a:spcBef>
                <a:buFontTx/>
                <a:buNone/>
              </a:pPr>
              <a:r>
                <a:rPr lang="en-US" b="1" dirty="0">
                  <a:solidFill>
                    <a:srgbClr val="000000"/>
                  </a:solidFill>
                  <a:latin typeface="Bookman Old Style" pitchFamily="18" charset="0"/>
                </a:rPr>
                <a:t>ISO 22000:2005 Process Model</a:t>
              </a:r>
            </a:p>
          </p:txBody>
        </p:sp>
        <p:cxnSp>
          <p:nvCxnSpPr>
            <p:cNvPr id="27" name="Straight Arrow Connector 26"/>
            <p:cNvCxnSpPr>
              <a:endCxn id="15" idx="1"/>
            </p:cNvCxnSpPr>
            <p:nvPr/>
          </p:nvCxnSpPr>
          <p:spPr>
            <a:xfrm>
              <a:off x="6945313" y="5600700"/>
              <a:ext cx="393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45313" y="6165850"/>
              <a:ext cx="393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8001000" y="4838700"/>
            <a:ext cx="3698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7245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506</Words>
  <Application>Microsoft Office PowerPoint</Application>
  <PresentationFormat>On-screen Show (4:3)</PresentationFormat>
  <Paragraphs>136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Bel Brands USA  Little Chute, Wisconsin  Pursuing the highest  standards of food safety and quality </vt:lpstr>
      <vt:lpstr>PowerPoint Presentation</vt:lpstr>
      <vt:lpstr>A 2-year Quest  </vt:lpstr>
      <vt:lpstr>Step 1: Assemble the Team </vt:lpstr>
      <vt:lpstr>Our Team </vt:lpstr>
      <vt:lpstr>PowerPoint Presentation</vt:lpstr>
      <vt:lpstr>Creating the Game Plan </vt:lpstr>
      <vt:lpstr>Typical Food Safety Management  System Documentation Hierarchy </vt:lpstr>
      <vt:lpstr>FSSC 22000 Process Model</vt:lpstr>
      <vt:lpstr>Training Camp </vt:lpstr>
      <vt:lpstr>The Cost of Quality</vt:lpstr>
      <vt:lpstr>PowerPoint Presentation</vt:lpstr>
      <vt:lpstr>Stage 2 Audit - Certification</vt:lpstr>
      <vt:lpstr>PowerPoint Presentation</vt:lpstr>
      <vt:lpstr>The Benefits...</vt:lpstr>
      <vt:lpstr>FSSC Certification</vt:lpstr>
      <vt:lpstr>About the Presenters</vt:lpstr>
      <vt:lpstr>PowerPoint Presentation</vt:lpstr>
    </vt:vector>
  </TitlesOfParts>
  <Company>BEL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Mulcahy</dc:creator>
  <cp:lastModifiedBy>Kimberly Mulcahy</cp:lastModifiedBy>
  <cp:revision>60</cp:revision>
  <dcterms:created xsi:type="dcterms:W3CDTF">2013-10-22T21:50:52Z</dcterms:created>
  <dcterms:modified xsi:type="dcterms:W3CDTF">2013-11-12T16:37:30Z</dcterms:modified>
</cp:coreProperties>
</file>